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3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3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a:ea typeface="Times"/>
                <a:cs typeface="Times"/>
                <a:sym typeface="Times"/>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US" sz="1200" u="none" cap="none" strike="noStrike">
                <a:solidFill>
                  <a:srgbClr val="000000"/>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5" name="Google Shape;895;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5" name="Google Shape;905;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dk1"/>
              </a:buClr>
              <a:buSzPts val="3200"/>
              <a:buFont typeface="Times"/>
              <a:buNone/>
              <a:defRPr/>
            </a:lvl1pPr>
            <a:lvl2pPr lvl="1" algn="ctr">
              <a:lnSpc>
                <a:spcPct val="100000"/>
              </a:lnSpc>
              <a:spcBef>
                <a:spcPts val="560"/>
              </a:spcBef>
              <a:spcAft>
                <a:spcPts val="0"/>
              </a:spcAft>
              <a:buClr>
                <a:schemeClr val="dk1"/>
              </a:buClr>
              <a:buSzPts val="2800"/>
              <a:buFont typeface="Times"/>
              <a:buNone/>
              <a:defRPr/>
            </a:lvl2pPr>
            <a:lvl3pPr lvl="2" algn="ctr">
              <a:lnSpc>
                <a:spcPct val="100000"/>
              </a:lnSpc>
              <a:spcBef>
                <a:spcPts val="480"/>
              </a:spcBef>
              <a:spcAft>
                <a:spcPts val="0"/>
              </a:spcAft>
              <a:buClr>
                <a:schemeClr val="dk1"/>
              </a:buClr>
              <a:buSzPts val="2400"/>
              <a:buFont typeface="Times"/>
              <a:buNone/>
              <a:defRPr/>
            </a:lvl3pPr>
            <a:lvl4pPr lvl="3" algn="ctr">
              <a:lnSpc>
                <a:spcPct val="100000"/>
              </a:lnSpc>
              <a:spcBef>
                <a:spcPts val="400"/>
              </a:spcBef>
              <a:spcAft>
                <a:spcPts val="0"/>
              </a:spcAft>
              <a:buClr>
                <a:schemeClr val="dk1"/>
              </a:buClr>
              <a:buSzPts val="2000"/>
              <a:buFont typeface="Times"/>
              <a:buNone/>
              <a:defRPr/>
            </a:lvl4pPr>
            <a:lvl5pPr lvl="4" algn="ctr">
              <a:lnSpc>
                <a:spcPct val="100000"/>
              </a:lnSpc>
              <a:spcBef>
                <a:spcPts val="400"/>
              </a:spcBef>
              <a:spcAft>
                <a:spcPts val="0"/>
              </a:spcAft>
              <a:buClr>
                <a:schemeClr val="dk1"/>
              </a:buClr>
              <a:buSzPts val="2000"/>
              <a:buFont typeface="Times"/>
              <a:buNone/>
              <a:defRPr/>
            </a:lvl5pPr>
            <a:lvl6pPr lvl="5" algn="ctr">
              <a:lnSpc>
                <a:spcPct val="100000"/>
              </a:lnSpc>
              <a:spcBef>
                <a:spcPts val="400"/>
              </a:spcBef>
              <a:spcAft>
                <a:spcPts val="0"/>
              </a:spcAft>
              <a:buClr>
                <a:schemeClr val="dk1"/>
              </a:buClr>
              <a:buSzPts val="2000"/>
              <a:buFont typeface="Times"/>
              <a:buNone/>
              <a:defRPr/>
            </a:lvl6pPr>
            <a:lvl7pPr lvl="6" algn="ctr">
              <a:lnSpc>
                <a:spcPct val="100000"/>
              </a:lnSpc>
              <a:spcBef>
                <a:spcPts val="400"/>
              </a:spcBef>
              <a:spcAft>
                <a:spcPts val="0"/>
              </a:spcAft>
              <a:buClr>
                <a:schemeClr val="dk1"/>
              </a:buClr>
              <a:buSzPts val="2000"/>
              <a:buFont typeface="Times"/>
              <a:buNone/>
              <a:defRPr/>
            </a:lvl7pPr>
            <a:lvl8pPr lvl="7" algn="ctr">
              <a:lnSpc>
                <a:spcPct val="100000"/>
              </a:lnSpc>
              <a:spcBef>
                <a:spcPts val="400"/>
              </a:spcBef>
              <a:spcAft>
                <a:spcPts val="0"/>
              </a:spcAft>
              <a:buClr>
                <a:schemeClr val="dk1"/>
              </a:buClr>
              <a:buSzPts val="2000"/>
              <a:buFont typeface="Times"/>
              <a:buNone/>
              <a:defRPr/>
            </a:lvl8pPr>
            <a:lvl9pPr lvl="8" algn="ctr">
              <a:lnSpc>
                <a:spcPct val="100000"/>
              </a:lnSpc>
              <a:spcBef>
                <a:spcPts val="400"/>
              </a:spcBef>
              <a:spcAft>
                <a:spcPts val="0"/>
              </a:spcAft>
              <a:buClr>
                <a:schemeClr val="dk1"/>
              </a:buClr>
              <a:buSzPts val="2000"/>
              <a:buFont typeface="Times"/>
              <a:buNone/>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 name="Shape 20"/>
        <p:cNvGrpSpPr/>
        <p:nvPr/>
      </p:nvGrpSpPr>
      <p:grpSpPr>
        <a:xfrm>
          <a:off x="0" y="0"/>
          <a:ext cx="0" cy="0"/>
          <a:chOff x="0" y="0"/>
          <a:chExt cx="0" cy="0"/>
        </a:xfrm>
      </p:grpSpPr>
      <p:sp>
        <p:nvSpPr>
          <p:cNvPr id="21" name="Google Shape;21;p3"/>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3"/>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 name="Shape 26"/>
        <p:cNvGrpSpPr/>
        <p:nvPr/>
      </p:nvGrpSpPr>
      <p:grpSpPr>
        <a:xfrm>
          <a:off x="0" y="0"/>
          <a:ext cx="0" cy="0"/>
          <a:chOff x="0" y="0"/>
          <a:chExt cx="0" cy="0"/>
        </a:xfrm>
      </p:grpSpPr>
      <p:sp>
        <p:nvSpPr>
          <p:cNvPr id="27" name="Google Shape;27;p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4"/>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 name="Shape 32"/>
        <p:cNvGrpSpPr/>
        <p:nvPr/>
      </p:nvGrpSpPr>
      <p:grpSpPr>
        <a:xfrm>
          <a:off x="0" y="0"/>
          <a:ext cx="0" cy="0"/>
          <a:chOff x="0" y="0"/>
          <a:chExt cx="0" cy="0"/>
        </a:xfrm>
      </p:grpSpPr>
      <p:sp>
        <p:nvSpPr>
          <p:cNvPr id="33" name="Google Shape;33;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5"/>
          <p:cNvSpPr/>
          <p:nvPr>
            <p:ph idx="2" type="pic"/>
          </p:nvPr>
        </p:nvSpPr>
        <p:spPr>
          <a:xfrm>
            <a:off x="1792288" y="612775"/>
            <a:ext cx="5486400" cy="4114800"/>
          </a:xfrm>
          <a:prstGeom prst="rect">
            <a:avLst/>
          </a:prstGeom>
          <a:noFill/>
          <a:ln>
            <a:noFill/>
          </a:ln>
        </p:spPr>
      </p:sp>
      <p:sp>
        <p:nvSpPr>
          <p:cNvPr id="35" name="Google Shape;35;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Times"/>
              <a:buNone/>
              <a:defRPr sz="1400"/>
            </a:lvl1pPr>
            <a:lvl2pPr indent="-228600" lvl="1" marL="914400" algn="l">
              <a:lnSpc>
                <a:spcPct val="100000"/>
              </a:lnSpc>
              <a:spcBef>
                <a:spcPts val="240"/>
              </a:spcBef>
              <a:spcAft>
                <a:spcPts val="0"/>
              </a:spcAft>
              <a:buClr>
                <a:schemeClr val="dk1"/>
              </a:buClr>
              <a:buSzPts val="1200"/>
              <a:buFont typeface="Times"/>
              <a:buNone/>
              <a:defRPr sz="1200"/>
            </a:lvl2pPr>
            <a:lvl3pPr indent="-228600" lvl="2" marL="1371600" algn="l">
              <a:lnSpc>
                <a:spcPct val="100000"/>
              </a:lnSpc>
              <a:spcBef>
                <a:spcPts val="200"/>
              </a:spcBef>
              <a:spcAft>
                <a:spcPts val="0"/>
              </a:spcAft>
              <a:buClr>
                <a:schemeClr val="dk1"/>
              </a:buClr>
              <a:buSzPts val="1000"/>
              <a:buFont typeface="Times"/>
              <a:buNone/>
              <a:defRPr sz="1000"/>
            </a:lvl3pPr>
            <a:lvl4pPr indent="-228600" lvl="3" marL="1828800" algn="l">
              <a:lnSpc>
                <a:spcPct val="100000"/>
              </a:lnSpc>
              <a:spcBef>
                <a:spcPts val="180"/>
              </a:spcBef>
              <a:spcAft>
                <a:spcPts val="0"/>
              </a:spcAft>
              <a:buClr>
                <a:schemeClr val="dk1"/>
              </a:buClr>
              <a:buSzPts val="900"/>
              <a:buFont typeface="Times"/>
              <a:buNone/>
              <a:defRPr sz="900"/>
            </a:lvl4pPr>
            <a:lvl5pPr indent="-228600" lvl="4" marL="2286000" algn="l">
              <a:lnSpc>
                <a:spcPct val="100000"/>
              </a:lnSpc>
              <a:spcBef>
                <a:spcPts val="180"/>
              </a:spcBef>
              <a:spcAft>
                <a:spcPts val="0"/>
              </a:spcAft>
              <a:buClr>
                <a:schemeClr val="dk1"/>
              </a:buClr>
              <a:buSzPts val="900"/>
              <a:buFont typeface="Times"/>
              <a:buNone/>
              <a:defRPr sz="900"/>
            </a:lvl5pPr>
            <a:lvl6pPr indent="-228600" lvl="5" marL="2743200" algn="l">
              <a:lnSpc>
                <a:spcPct val="100000"/>
              </a:lnSpc>
              <a:spcBef>
                <a:spcPts val="180"/>
              </a:spcBef>
              <a:spcAft>
                <a:spcPts val="0"/>
              </a:spcAft>
              <a:buClr>
                <a:schemeClr val="dk1"/>
              </a:buClr>
              <a:buSzPts val="900"/>
              <a:buFont typeface="Times"/>
              <a:buNone/>
              <a:defRPr sz="900"/>
            </a:lvl6pPr>
            <a:lvl7pPr indent="-228600" lvl="6" marL="3200400" algn="l">
              <a:lnSpc>
                <a:spcPct val="100000"/>
              </a:lnSpc>
              <a:spcBef>
                <a:spcPts val="180"/>
              </a:spcBef>
              <a:spcAft>
                <a:spcPts val="0"/>
              </a:spcAft>
              <a:buClr>
                <a:schemeClr val="dk1"/>
              </a:buClr>
              <a:buSzPts val="900"/>
              <a:buFont typeface="Times"/>
              <a:buNone/>
              <a:defRPr sz="900"/>
            </a:lvl7pPr>
            <a:lvl8pPr indent="-228600" lvl="7" marL="3657600" algn="l">
              <a:lnSpc>
                <a:spcPct val="100000"/>
              </a:lnSpc>
              <a:spcBef>
                <a:spcPts val="180"/>
              </a:spcBef>
              <a:spcAft>
                <a:spcPts val="0"/>
              </a:spcAft>
              <a:buClr>
                <a:schemeClr val="dk1"/>
              </a:buClr>
              <a:buSzPts val="900"/>
              <a:buFont typeface="Times"/>
              <a:buNone/>
              <a:defRPr sz="900"/>
            </a:lvl8pPr>
            <a:lvl9pPr indent="-228600" lvl="8" marL="4114800" algn="l">
              <a:lnSpc>
                <a:spcPct val="100000"/>
              </a:lnSpc>
              <a:spcBef>
                <a:spcPts val="180"/>
              </a:spcBef>
              <a:spcAft>
                <a:spcPts val="0"/>
              </a:spcAft>
              <a:buClr>
                <a:schemeClr val="dk1"/>
              </a:buClr>
              <a:buSzPts val="900"/>
              <a:buFont typeface="Times"/>
              <a:buNone/>
              <a:defRPr sz="900"/>
            </a:lvl9pPr>
          </a:lstStyle>
          <a:p/>
        </p:txBody>
      </p:sp>
      <p:sp>
        <p:nvSpPr>
          <p:cNvPr id="36" name="Google Shape;36;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id="40" name="Google Shape;40;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Times"/>
              <a:buChar char="•"/>
              <a:defRPr sz="3200"/>
            </a:lvl1pPr>
            <a:lvl2pPr indent="-406400" lvl="1" marL="914400" algn="l">
              <a:lnSpc>
                <a:spcPct val="100000"/>
              </a:lnSpc>
              <a:spcBef>
                <a:spcPts val="560"/>
              </a:spcBef>
              <a:spcAft>
                <a:spcPts val="0"/>
              </a:spcAft>
              <a:buClr>
                <a:schemeClr val="dk1"/>
              </a:buClr>
              <a:buSzPts val="2800"/>
              <a:buFont typeface="Times"/>
              <a:buChar char="–"/>
              <a:defRPr sz="2800"/>
            </a:lvl2pPr>
            <a:lvl3pPr indent="-381000" lvl="2" marL="1371600" algn="l">
              <a:lnSpc>
                <a:spcPct val="100000"/>
              </a:lnSpc>
              <a:spcBef>
                <a:spcPts val="480"/>
              </a:spcBef>
              <a:spcAft>
                <a:spcPts val="0"/>
              </a:spcAft>
              <a:buClr>
                <a:schemeClr val="dk1"/>
              </a:buClr>
              <a:buSzPts val="2400"/>
              <a:buFont typeface="Times"/>
              <a:buChar char="•"/>
              <a:defRPr sz="2400"/>
            </a:lvl3pPr>
            <a:lvl4pPr indent="-355600" lvl="3" marL="1828800" algn="l">
              <a:lnSpc>
                <a:spcPct val="100000"/>
              </a:lnSpc>
              <a:spcBef>
                <a:spcPts val="400"/>
              </a:spcBef>
              <a:spcAft>
                <a:spcPts val="0"/>
              </a:spcAft>
              <a:buClr>
                <a:schemeClr val="dk1"/>
              </a:buClr>
              <a:buSzPts val="2000"/>
              <a:buFont typeface="Times"/>
              <a:buChar char="–"/>
              <a:defRPr sz="2000"/>
            </a:lvl4pPr>
            <a:lvl5pPr indent="-355600" lvl="4" marL="2286000" algn="l">
              <a:lnSpc>
                <a:spcPct val="100000"/>
              </a:lnSpc>
              <a:spcBef>
                <a:spcPts val="400"/>
              </a:spcBef>
              <a:spcAft>
                <a:spcPts val="0"/>
              </a:spcAft>
              <a:buClr>
                <a:schemeClr val="dk1"/>
              </a:buClr>
              <a:buSzPts val="2000"/>
              <a:buFont typeface="Times"/>
              <a:buChar char="»"/>
              <a:defRPr sz="2000"/>
            </a:lvl5pPr>
            <a:lvl6pPr indent="-355600" lvl="5" marL="2743200" algn="l">
              <a:lnSpc>
                <a:spcPct val="100000"/>
              </a:lnSpc>
              <a:spcBef>
                <a:spcPts val="400"/>
              </a:spcBef>
              <a:spcAft>
                <a:spcPts val="0"/>
              </a:spcAft>
              <a:buClr>
                <a:schemeClr val="dk1"/>
              </a:buClr>
              <a:buSzPts val="2000"/>
              <a:buFont typeface="Times"/>
              <a:buChar char="»"/>
              <a:defRPr sz="2000"/>
            </a:lvl6pPr>
            <a:lvl7pPr indent="-355600" lvl="6" marL="3200400" algn="l">
              <a:lnSpc>
                <a:spcPct val="100000"/>
              </a:lnSpc>
              <a:spcBef>
                <a:spcPts val="400"/>
              </a:spcBef>
              <a:spcAft>
                <a:spcPts val="0"/>
              </a:spcAft>
              <a:buClr>
                <a:schemeClr val="dk1"/>
              </a:buClr>
              <a:buSzPts val="2000"/>
              <a:buFont typeface="Times"/>
              <a:buChar char="»"/>
              <a:defRPr sz="2000"/>
            </a:lvl7pPr>
            <a:lvl8pPr indent="-355600" lvl="7" marL="3657600" algn="l">
              <a:lnSpc>
                <a:spcPct val="100000"/>
              </a:lnSpc>
              <a:spcBef>
                <a:spcPts val="400"/>
              </a:spcBef>
              <a:spcAft>
                <a:spcPts val="0"/>
              </a:spcAft>
              <a:buClr>
                <a:schemeClr val="dk1"/>
              </a:buClr>
              <a:buSzPts val="2000"/>
              <a:buFont typeface="Times"/>
              <a:buChar char="»"/>
              <a:defRPr sz="2000"/>
            </a:lvl8pPr>
            <a:lvl9pPr indent="-355600" lvl="8" marL="4114800" algn="l">
              <a:lnSpc>
                <a:spcPct val="100000"/>
              </a:lnSpc>
              <a:spcBef>
                <a:spcPts val="400"/>
              </a:spcBef>
              <a:spcAft>
                <a:spcPts val="0"/>
              </a:spcAft>
              <a:buClr>
                <a:schemeClr val="dk1"/>
              </a:buClr>
              <a:buSzPts val="2000"/>
              <a:buFont typeface="Times"/>
              <a:buChar char="»"/>
              <a:defRPr sz="2000"/>
            </a:lvl9pPr>
          </a:lstStyle>
          <a:p/>
        </p:txBody>
      </p:sp>
      <p:sp>
        <p:nvSpPr>
          <p:cNvPr id="42" name="Google Shape;42;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Times"/>
              <a:buNone/>
              <a:defRPr sz="1400"/>
            </a:lvl1pPr>
            <a:lvl2pPr indent="-228600" lvl="1" marL="914400" algn="l">
              <a:lnSpc>
                <a:spcPct val="100000"/>
              </a:lnSpc>
              <a:spcBef>
                <a:spcPts val="240"/>
              </a:spcBef>
              <a:spcAft>
                <a:spcPts val="0"/>
              </a:spcAft>
              <a:buClr>
                <a:schemeClr val="dk1"/>
              </a:buClr>
              <a:buSzPts val="1200"/>
              <a:buFont typeface="Times"/>
              <a:buNone/>
              <a:defRPr sz="1200"/>
            </a:lvl2pPr>
            <a:lvl3pPr indent="-228600" lvl="2" marL="1371600" algn="l">
              <a:lnSpc>
                <a:spcPct val="100000"/>
              </a:lnSpc>
              <a:spcBef>
                <a:spcPts val="200"/>
              </a:spcBef>
              <a:spcAft>
                <a:spcPts val="0"/>
              </a:spcAft>
              <a:buClr>
                <a:schemeClr val="dk1"/>
              </a:buClr>
              <a:buSzPts val="1000"/>
              <a:buFont typeface="Times"/>
              <a:buNone/>
              <a:defRPr sz="1000"/>
            </a:lvl3pPr>
            <a:lvl4pPr indent="-228600" lvl="3" marL="1828800" algn="l">
              <a:lnSpc>
                <a:spcPct val="100000"/>
              </a:lnSpc>
              <a:spcBef>
                <a:spcPts val="180"/>
              </a:spcBef>
              <a:spcAft>
                <a:spcPts val="0"/>
              </a:spcAft>
              <a:buClr>
                <a:schemeClr val="dk1"/>
              </a:buClr>
              <a:buSzPts val="900"/>
              <a:buFont typeface="Times"/>
              <a:buNone/>
              <a:defRPr sz="900"/>
            </a:lvl4pPr>
            <a:lvl5pPr indent="-228600" lvl="4" marL="2286000" algn="l">
              <a:lnSpc>
                <a:spcPct val="100000"/>
              </a:lnSpc>
              <a:spcBef>
                <a:spcPts val="180"/>
              </a:spcBef>
              <a:spcAft>
                <a:spcPts val="0"/>
              </a:spcAft>
              <a:buClr>
                <a:schemeClr val="dk1"/>
              </a:buClr>
              <a:buSzPts val="900"/>
              <a:buFont typeface="Times"/>
              <a:buNone/>
              <a:defRPr sz="900"/>
            </a:lvl5pPr>
            <a:lvl6pPr indent="-228600" lvl="5" marL="2743200" algn="l">
              <a:lnSpc>
                <a:spcPct val="100000"/>
              </a:lnSpc>
              <a:spcBef>
                <a:spcPts val="180"/>
              </a:spcBef>
              <a:spcAft>
                <a:spcPts val="0"/>
              </a:spcAft>
              <a:buClr>
                <a:schemeClr val="dk1"/>
              </a:buClr>
              <a:buSzPts val="900"/>
              <a:buFont typeface="Times"/>
              <a:buNone/>
              <a:defRPr sz="900"/>
            </a:lvl6pPr>
            <a:lvl7pPr indent="-228600" lvl="6" marL="3200400" algn="l">
              <a:lnSpc>
                <a:spcPct val="100000"/>
              </a:lnSpc>
              <a:spcBef>
                <a:spcPts val="180"/>
              </a:spcBef>
              <a:spcAft>
                <a:spcPts val="0"/>
              </a:spcAft>
              <a:buClr>
                <a:schemeClr val="dk1"/>
              </a:buClr>
              <a:buSzPts val="900"/>
              <a:buFont typeface="Times"/>
              <a:buNone/>
              <a:defRPr sz="900"/>
            </a:lvl7pPr>
            <a:lvl8pPr indent="-228600" lvl="7" marL="3657600" algn="l">
              <a:lnSpc>
                <a:spcPct val="100000"/>
              </a:lnSpc>
              <a:spcBef>
                <a:spcPts val="180"/>
              </a:spcBef>
              <a:spcAft>
                <a:spcPts val="0"/>
              </a:spcAft>
              <a:buClr>
                <a:schemeClr val="dk1"/>
              </a:buClr>
              <a:buSzPts val="900"/>
              <a:buFont typeface="Times"/>
              <a:buNone/>
              <a:defRPr sz="900"/>
            </a:lvl8pPr>
            <a:lvl9pPr indent="-228600" lvl="8" marL="4114800" algn="l">
              <a:lnSpc>
                <a:spcPct val="100000"/>
              </a:lnSpc>
              <a:spcBef>
                <a:spcPts val="180"/>
              </a:spcBef>
              <a:spcAft>
                <a:spcPts val="0"/>
              </a:spcAft>
              <a:buClr>
                <a:schemeClr val="dk1"/>
              </a:buClr>
              <a:buSzPts val="900"/>
              <a:buFont typeface="Times"/>
              <a:buNone/>
              <a:defRPr sz="900"/>
            </a:lvl9pPr>
          </a:lstStyle>
          <a:p/>
        </p:txBody>
      </p:sp>
      <p:sp>
        <p:nvSpPr>
          <p:cNvPr id="43" name="Google Shape;43;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Times"/>
              <a:buNone/>
              <a:defRPr b="1" sz="2400"/>
            </a:lvl1pPr>
            <a:lvl2pPr indent="-228600" lvl="1" marL="914400" algn="l">
              <a:lnSpc>
                <a:spcPct val="100000"/>
              </a:lnSpc>
              <a:spcBef>
                <a:spcPts val="400"/>
              </a:spcBef>
              <a:spcAft>
                <a:spcPts val="0"/>
              </a:spcAft>
              <a:buClr>
                <a:schemeClr val="dk1"/>
              </a:buClr>
              <a:buSzPts val="2000"/>
              <a:buFont typeface="Times"/>
              <a:buNone/>
              <a:defRPr b="1" sz="2000"/>
            </a:lvl2pPr>
            <a:lvl3pPr indent="-228600" lvl="2" marL="1371600" algn="l">
              <a:lnSpc>
                <a:spcPct val="100000"/>
              </a:lnSpc>
              <a:spcBef>
                <a:spcPts val="360"/>
              </a:spcBef>
              <a:spcAft>
                <a:spcPts val="0"/>
              </a:spcAft>
              <a:buClr>
                <a:schemeClr val="dk1"/>
              </a:buClr>
              <a:buSzPts val="1800"/>
              <a:buFont typeface="Times"/>
              <a:buNone/>
              <a:defRPr b="1" sz="1800"/>
            </a:lvl3pPr>
            <a:lvl4pPr indent="-228600" lvl="3" marL="1828800" algn="l">
              <a:lnSpc>
                <a:spcPct val="100000"/>
              </a:lnSpc>
              <a:spcBef>
                <a:spcPts val="320"/>
              </a:spcBef>
              <a:spcAft>
                <a:spcPts val="0"/>
              </a:spcAft>
              <a:buClr>
                <a:schemeClr val="dk1"/>
              </a:buClr>
              <a:buSzPts val="1600"/>
              <a:buFont typeface="Times"/>
              <a:buNone/>
              <a:defRPr b="1" sz="1600"/>
            </a:lvl4pPr>
            <a:lvl5pPr indent="-228600" lvl="4" marL="2286000" algn="l">
              <a:lnSpc>
                <a:spcPct val="100000"/>
              </a:lnSpc>
              <a:spcBef>
                <a:spcPts val="320"/>
              </a:spcBef>
              <a:spcAft>
                <a:spcPts val="0"/>
              </a:spcAft>
              <a:buClr>
                <a:schemeClr val="dk1"/>
              </a:buClr>
              <a:buSzPts val="1600"/>
              <a:buFont typeface="Times"/>
              <a:buNone/>
              <a:defRPr b="1" sz="1600"/>
            </a:lvl5pPr>
            <a:lvl6pPr indent="-228600" lvl="5" marL="2743200" algn="l">
              <a:lnSpc>
                <a:spcPct val="100000"/>
              </a:lnSpc>
              <a:spcBef>
                <a:spcPts val="320"/>
              </a:spcBef>
              <a:spcAft>
                <a:spcPts val="0"/>
              </a:spcAft>
              <a:buClr>
                <a:schemeClr val="dk1"/>
              </a:buClr>
              <a:buSzPts val="1600"/>
              <a:buFont typeface="Times"/>
              <a:buNone/>
              <a:defRPr b="1" sz="1600"/>
            </a:lvl6pPr>
            <a:lvl7pPr indent="-228600" lvl="6" marL="3200400" algn="l">
              <a:lnSpc>
                <a:spcPct val="100000"/>
              </a:lnSpc>
              <a:spcBef>
                <a:spcPts val="320"/>
              </a:spcBef>
              <a:spcAft>
                <a:spcPts val="0"/>
              </a:spcAft>
              <a:buClr>
                <a:schemeClr val="dk1"/>
              </a:buClr>
              <a:buSzPts val="1600"/>
              <a:buFont typeface="Times"/>
              <a:buNone/>
              <a:defRPr b="1" sz="1600"/>
            </a:lvl7pPr>
            <a:lvl8pPr indent="-228600" lvl="7" marL="3657600" algn="l">
              <a:lnSpc>
                <a:spcPct val="100000"/>
              </a:lnSpc>
              <a:spcBef>
                <a:spcPts val="320"/>
              </a:spcBef>
              <a:spcAft>
                <a:spcPts val="0"/>
              </a:spcAft>
              <a:buClr>
                <a:schemeClr val="dk1"/>
              </a:buClr>
              <a:buSzPts val="1600"/>
              <a:buFont typeface="Times"/>
              <a:buNone/>
              <a:defRPr b="1" sz="1600"/>
            </a:lvl8pPr>
            <a:lvl9pPr indent="-228600" lvl="8" marL="4114800" algn="l">
              <a:lnSpc>
                <a:spcPct val="100000"/>
              </a:lnSpc>
              <a:spcBef>
                <a:spcPts val="320"/>
              </a:spcBef>
              <a:spcAft>
                <a:spcPts val="0"/>
              </a:spcAft>
              <a:buClr>
                <a:schemeClr val="dk1"/>
              </a:buClr>
              <a:buSzPts val="1600"/>
              <a:buFont typeface="Times"/>
              <a:buNone/>
              <a:defRPr b="1" sz="1600"/>
            </a:lvl9pPr>
          </a:lstStyle>
          <a:p/>
        </p:txBody>
      </p:sp>
      <p:sp>
        <p:nvSpPr>
          <p:cNvPr id="53" name="Google Shape;53;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Times"/>
              <a:buChar char="•"/>
              <a:defRPr sz="2400"/>
            </a:lvl1pPr>
            <a:lvl2pPr indent="-355600" lvl="1" marL="914400" algn="l">
              <a:lnSpc>
                <a:spcPct val="100000"/>
              </a:lnSpc>
              <a:spcBef>
                <a:spcPts val="400"/>
              </a:spcBef>
              <a:spcAft>
                <a:spcPts val="0"/>
              </a:spcAft>
              <a:buClr>
                <a:schemeClr val="dk1"/>
              </a:buClr>
              <a:buSzPts val="2000"/>
              <a:buFont typeface="Times"/>
              <a:buChar char="–"/>
              <a:defRPr sz="2000"/>
            </a:lvl2pPr>
            <a:lvl3pPr indent="-342900" lvl="2" marL="1371600" algn="l">
              <a:lnSpc>
                <a:spcPct val="100000"/>
              </a:lnSpc>
              <a:spcBef>
                <a:spcPts val="360"/>
              </a:spcBef>
              <a:spcAft>
                <a:spcPts val="0"/>
              </a:spcAft>
              <a:buClr>
                <a:schemeClr val="dk1"/>
              </a:buClr>
              <a:buSzPts val="1800"/>
              <a:buFont typeface="Times"/>
              <a:buChar char="•"/>
              <a:defRPr sz="1800"/>
            </a:lvl3pPr>
            <a:lvl4pPr indent="-330200" lvl="3" marL="1828800" algn="l">
              <a:lnSpc>
                <a:spcPct val="100000"/>
              </a:lnSpc>
              <a:spcBef>
                <a:spcPts val="320"/>
              </a:spcBef>
              <a:spcAft>
                <a:spcPts val="0"/>
              </a:spcAft>
              <a:buClr>
                <a:schemeClr val="dk1"/>
              </a:buClr>
              <a:buSzPts val="1600"/>
              <a:buFont typeface="Times"/>
              <a:buChar char="–"/>
              <a:defRPr sz="1600"/>
            </a:lvl4pPr>
            <a:lvl5pPr indent="-330200" lvl="4" marL="2286000" algn="l">
              <a:lnSpc>
                <a:spcPct val="100000"/>
              </a:lnSpc>
              <a:spcBef>
                <a:spcPts val="320"/>
              </a:spcBef>
              <a:spcAft>
                <a:spcPts val="0"/>
              </a:spcAft>
              <a:buClr>
                <a:schemeClr val="dk1"/>
              </a:buClr>
              <a:buSzPts val="1600"/>
              <a:buFont typeface="Times"/>
              <a:buChar char="»"/>
              <a:defRPr sz="1600"/>
            </a:lvl5pPr>
            <a:lvl6pPr indent="-330200" lvl="5" marL="2743200" algn="l">
              <a:lnSpc>
                <a:spcPct val="100000"/>
              </a:lnSpc>
              <a:spcBef>
                <a:spcPts val="320"/>
              </a:spcBef>
              <a:spcAft>
                <a:spcPts val="0"/>
              </a:spcAft>
              <a:buClr>
                <a:schemeClr val="dk1"/>
              </a:buClr>
              <a:buSzPts val="1600"/>
              <a:buFont typeface="Times"/>
              <a:buChar char="»"/>
              <a:defRPr sz="1600"/>
            </a:lvl6pPr>
            <a:lvl7pPr indent="-330200" lvl="6" marL="3200400" algn="l">
              <a:lnSpc>
                <a:spcPct val="100000"/>
              </a:lnSpc>
              <a:spcBef>
                <a:spcPts val="320"/>
              </a:spcBef>
              <a:spcAft>
                <a:spcPts val="0"/>
              </a:spcAft>
              <a:buClr>
                <a:schemeClr val="dk1"/>
              </a:buClr>
              <a:buSzPts val="1600"/>
              <a:buFont typeface="Times"/>
              <a:buChar char="»"/>
              <a:defRPr sz="1600"/>
            </a:lvl7pPr>
            <a:lvl8pPr indent="-330200" lvl="7" marL="3657600" algn="l">
              <a:lnSpc>
                <a:spcPct val="100000"/>
              </a:lnSpc>
              <a:spcBef>
                <a:spcPts val="320"/>
              </a:spcBef>
              <a:spcAft>
                <a:spcPts val="0"/>
              </a:spcAft>
              <a:buClr>
                <a:schemeClr val="dk1"/>
              </a:buClr>
              <a:buSzPts val="1600"/>
              <a:buFont typeface="Times"/>
              <a:buChar char="»"/>
              <a:defRPr sz="1600"/>
            </a:lvl8pPr>
            <a:lvl9pPr indent="-330200" lvl="8" marL="4114800" algn="l">
              <a:lnSpc>
                <a:spcPct val="100000"/>
              </a:lnSpc>
              <a:spcBef>
                <a:spcPts val="320"/>
              </a:spcBef>
              <a:spcAft>
                <a:spcPts val="0"/>
              </a:spcAft>
              <a:buClr>
                <a:schemeClr val="dk1"/>
              </a:buClr>
              <a:buSzPts val="1600"/>
              <a:buFont typeface="Times"/>
              <a:buChar char="»"/>
              <a:defRPr sz="1600"/>
            </a:lvl9pPr>
          </a:lstStyle>
          <a:p/>
        </p:txBody>
      </p:sp>
      <p:sp>
        <p:nvSpPr>
          <p:cNvPr id="54" name="Google Shape;54;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Times"/>
              <a:buNone/>
              <a:defRPr b="1" sz="2400"/>
            </a:lvl1pPr>
            <a:lvl2pPr indent="-228600" lvl="1" marL="914400" algn="l">
              <a:lnSpc>
                <a:spcPct val="100000"/>
              </a:lnSpc>
              <a:spcBef>
                <a:spcPts val="400"/>
              </a:spcBef>
              <a:spcAft>
                <a:spcPts val="0"/>
              </a:spcAft>
              <a:buClr>
                <a:schemeClr val="dk1"/>
              </a:buClr>
              <a:buSzPts val="2000"/>
              <a:buFont typeface="Times"/>
              <a:buNone/>
              <a:defRPr b="1" sz="2000"/>
            </a:lvl2pPr>
            <a:lvl3pPr indent="-228600" lvl="2" marL="1371600" algn="l">
              <a:lnSpc>
                <a:spcPct val="100000"/>
              </a:lnSpc>
              <a:spcBef>
                <a:spcPts val="360"/>
              </a:spcBef>
              <a:spcAft>
                <a:spcPts val="0"/>
              </a:spcAft>
              <a:buClr>
                <a:schemeClr val="dk1"/>
              </a:buClr>
              <a:buSzPts val="1800"/>
              <a:buFont typeface="Times"/>
              <a:buNone/>
              <a:defRPr b="1" sz="1800"/>
            </a:lvl3pPr>
            <a:lvl4pPr indent="-228600" lvl="3" marL="1828800" algn="l">
              <a:lnSpc>
                <a:spcPct val="100000"/>
              </a:lnSpc>
              <a:spcBef>
                <a:spcPts val="320"/>
              </a:spcBef>
              <a:spcAft>
                <a:spcPts val="0"/>
              </a:spcAft>
              <a:buClr>
                <a:schemeClr val="dk1"/>
              </a:buClr>
              <a:buSzPts val="1600"/>
              <a:buFont typeface="Times"/>
              <a:buNone/>
              <a:defRPr b="1" sz="1600"/>
            </a:lvl4pPr>
            <a:lvl5pPr indent="-228600" lvl="4" marL="2286000" algn="l">
              <a:lnSpc>
                <a:spcPct val="100000"/>
              </a:lnSpc>
              <a:spcBef>
                <a:spcPts val="320"/>
              </a:spcBef>
              <a:spcAft>
                <a:spcPts val="0"/>
              </a:spcAft>
              <a:buClr>
                <a:schemeClr val="dk1"/>
              </a:buClr>
              <a:buSzPts val="1600"/>
              <a:buFont typeface="Times"/>
              <a:buNone/>
              <a:defRPr b="1" sz="1600"/>
            </a:lvl5pPr>
            <a:lvl6pPr indent="-228600" lvl="5" marL="2743200" algn="l">
              <a:lnSpc>
                <a:spcPct val="100000"/>
              </a:lnSpc>
              <a:spcBef>
                <a:spcPts val="320"/>
              </a:spcBef>
              <a:spcAft>
                <a:spcPts val="0"/>
              </a:spcAft>
              <a:buClr>
                <a:schemeClr val="dk1"/>
              </a:buClr>
              <a:buSzPts val="1600"/>
              <a:buFont typeface="Times"/>
              <a:buNone/>
              <a:defRPr b="1" sz="1600"/>
            </a:lvl6pPr>
            <a:lvl7pPr indent="-228600" lvl="6" marL="3200400" algn="l">
              <a:lnSpc>
                <a:spcPct val="100000"/>
              </a:lnSpc>
              <a:spcBef>
                <a:spcPts val="320"/>
              </a:spcBef>
              <a:spcAft>
                <a:spcPts val="0"/>
              </a:spcAft>
              <a:buClr>
                <a:schemeClr val="dk1"/>
              </a:buClr>
              <a:buSzPts val="1600"/>
              <a:buFont typeface="Times"/>
              <a:buNone/>
              <a:defRPr b="1" sz="1600"/>
            </a:lvl7pPr>
            <a:lvl8pPr indent="-228600" lvl="7" marL="3657600" algn="l">
              <a:lnSpc>
                <a:spcPct val="100000"/>
              </a:lnSpc>
              <a:spcBef>
                <a:spcPts val="320"/>
              </a:spcBef>
              <a:spcAft>
                <a:spcPts val="0"/>
              </a:spcAft>
              <a:buClr>
                <a:schemeClr val="dk1"/>
              </a:buClr>
              <a:buSzPts val="1600"/>
              <a:buFont typeface="Times"/>
              <a:buNone/>
              <a:defRPr b="1" sz="1600"/>
            </a:lvl8pPr>
            <a:lvl9pPr indent="-228600" lvl="8" marL="4114800" algn="l">
              <a:lnSpc>
                <a:spcPct val="100000"/>
              </a:lnSpc>
              <a:spcBef>
                <a:spcPts val="320"/>
              </a:spcBef>
              <a:spcAft>
                <a:spcPts val="0"/>
              </a:spcAft>
              <a:buClr>
                <a:schemeClr val="dk1"/>
              </a:buClr>
              <a:buSzPts val="1600"/>
              <a:buFont typeface="Times"/>
              <a:buNone/>
              <a:defRPr b="1" sz="1600"/>
            </a:lvl9pPr>
          </a:lstStyle>
          <a:p/>
        </p:txBody>
      </p:sp>
      <p:sp>
        <p:nvSpPr>
          <p:cNvPr id="55" name="Google Shape;55;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Times"/>
              <a:buChar char="•"/>
              <a:defRPr sz="2400"/>
            </a:lvl1pPr>
            <a:lvl2pPr indent="-355600" lvl="1" marL="914400" algn="l">
              <a:lnSpc>
                <a:spcPct val="100000"/>
              </a:lnSpc>
              <a:spcBef>
                <a:spcPts val="400"/>
              </a:spcBef>
              <a:spcAft>
                <a:spcPts val="0"/>
              </a:spcAft>
              <a:buClr>
                <a:schemeClr val="dk1"/>
              </a:buClr>
              <a:buSzPts val="2000"/>
              <a:buFont typeface="Times"/>
              <a:buChar char="–"/>
              <a:defRPr sz="2000"/>
            </a:lvl2pPr>
            <a:lvl3pPr indent="-342900" lvl="2" marL="1371600" algn="l">
              <a:lnSpc>
                <a:spcPct val="100000"/>
              </a:lnSpc>
              <a:spcBef>
                <a:spcPts val="360"/>
              </a:spcBef>
              <a:spcAft>
                <a:spcPts val="0"/>
              </a:spcAft>
              <a:buClr>
                <a:schemeClr val="dk1"/>
              </a:buClr>
              <a:buSzPts val="1800"/>
              <a:buFont typeface="Times"/>
              <a:buChar char="•"/>
              <a:defRPr sz="1800"/>
            </a:lvl3pPr>
            <a:lvl4pPr indent="-330200" lvl="3" marL="1828800" algn="l">
              <a:lnSpc>
                <a:spcPct val="100000"/>
              </a:lnSpc>
              <a:spcBef>
                <a:spcPts val="320"/>
              </a:spcBef>
              <a:spcAft>
                <a:spcPts val="0"/>
              </a:spcAft>
              <a:buClr>
                <a:schemeClr val="dk1"/>
              </a:buClr>
              <a:buSzPts val="1600"/>
              <a:buFont typeface="Times"/>
              <a:buChar char="–"/>
              <a:defRPr sz="1600"/>
            </a:lvl4pPr>
            <a:lvl5pPr indent="-330200" lvl="4" marL="2286000" algn="l">
              <a:lnSpc>
                <a:spcPct val="100000"/>
              </a:lnSpc>
              <a:spcBef>
                <a:spcPts val="320"/>
              </a:spcBef>
              <a:spcAft>
                <a:spcPts val="0"/>
              </a:spcAft>
              <a:buClr>
                <a:schemeClr val="dk1"/>
              </a:buClr>
              <a:buSzPts val="1600"/>
              <a:buFont typeface="Times"/>
              <a:buChar char="»"/>
              <a:defRPr sz="1600"/>
            </a:lvl5pPr>
            <a:lvl6pPr indent="-330200" lvl="5" marL="2743200" algn="l">
              <a:lnSpc>
                <a:spcPct val="100000"/>
              </a:lnSpc>
              <a:spcBef>
                <a:spcPts val="320"/>
              </a:spcBef>
              <a:spcAft>
                <a:spcPts val="0"/>
              </a:spcAft>
              <a:buClr>
                <a:schemeClr val="dk1"/>
              </a:buClr>
              <a:buSzPts val="1600"/>
              <a:buFont typeface="Times"/>
              <a:buChar char="»"/>
              <a:defRPr sz="1600"/>
            </a:lvl6pPr>
            <a:lvl7pPr indent="-330200" lvl="6" marL="3200400" algn="l">
              <a:lnSpc>
                <a:spcPct val="100000"/>
              </a:lnSpc>
              <a:spcBef>
                <a:spcPts val="320"/>
              </a:spcBef>
              <a:spcAft>
                <a:spcPts val="0"/>
              </a:spcAft>
              <a:buClr>
                <a:schemeClr val="dk1"/>
              </a:buClr>
              <a:buSzPts val="1600"/>
              <a:buFont typeface="Times"/>
              <a:buChar char="»"/>
              <a:defRPr sz="1600"/>
            </a:lvl7pPr>
            <a:lvl8pPr indent="-330200" lvl="7" marL="3657600" algn="l">
              <a:lnSpc>
                <a:spcPct val="100000"/>
              </a:lnSpc>
              <a:spcBef>
                <a:spcPts val="320"/>
              </a:spcBef>
              <a:spcAft>
                <a:spcPts val="0"/>
              </a:spcAft>
              <a:buClr>
                <a:schemeClr val="dk1"/>
              </a:buClr>
              <a:buSzPts val="1600"/>
              <a:buFont typeface="Times"/>
              <a:buChar char="»"/>
              <a:defRPr sz="1600"/>
            </a:lvl8pPr>
            <a:lvl9pPr indent="-330200" lvl="8" marL="4114800" algn="l">
              <a:lnSpc>
                <a:spcPct val="100000"/>
              </a:lnSpc>
              <a:spcBef>
                <a:spcPts val="320"/>
              </a:spcBef>
              <a:spcAft>
                <a:spcPts val="0"/>
              </a:spcAft>
              <a:buClr>
                <a:schemeClr val="dk1"/>
              </a:buClr>
              <a:buSzPts val="1600"/>
              <a:buFont typeface="Times"/>
              <a:buChar char="»"/>
              <a:defRPr sz="1600"/>
            </a:lvl9pPr>
          </a:lstStyle>
          <a:p/>
        </p:txBody>
      </p:sp>
      <p:sp>
        <p:nvSpPr>
          <p:cNvPr id="56" name="Google Shape;56;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9"/>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Times"/>
              <a:buChar char="•"/>
              <a:defRPr sz="2800"/>
            </a:lvl1pPr>
            <a:lvl2pPr indent="-381000" lvl="1" marL="914400" algn="l">
              <a:lnSpc>
                <a:spcPct val="100000"/>
              </a:lnSpc>
              <a:spcBef>
                <a:spcPts val="480"/>
              </a:spcBef>
              <a:spcAft>
                <a:spcPts val="0"/>
              </a:spcAft>
              <a:buClr>
                <a:schemeClr val="dk1"/>
              </a:buClr>
              <a:buSzPts val="2400"/>
              <a:buFont typeface="Times"/>
              <a:buChar char="–"/>
              <a:defRPr sz="2400"/>
            </a:lvl2pPr>
            <a:lvl3pPr indent="-355600" lvl="2" marL="1371600" algn="l">
              <a:lnSpc>
                <a:spcPct val="100000"/>
              </a:lnSpc>
              <a:spcBef>
                <a:spcPts val="400"/>
              </a:spcBef>
              <a:spcAft>
                <a:spcPts val="0"/>
              </a:spcAft>
              <a:buClr>
                <a:schemeClr val="dk1"/>
              </a:buClr>
              <a:buSzPts val="2000"/>
              <a:buFont typeface="Times"/>
              <a:buChar char="•"/>
              <a:defRPr sz="2000"/>
            </a:lvl3pPr>
            <a:lvl4pPr indent="-342900" lvl="3" marL="1828800" algn="l">
              <a:lnSpc>
                <a:spcPct val="100000"/>
              </a:lnSpc>
              <a:spcBef>
                <a:spcPts val="360"/>
              </a:spcBef>
              <a:spcAft>
                <a:spcPts val="0"/>
              </a:spcAft>
              <a:buClr>
                <a:schemeClr val="dk1"/>
              </a:buClr>
              <a:buSzPts val="1800"/>
              <a:buFont typeface="Times"/>
              <a:buChar char="–"/>
              <a:defRPr sz="1800"/>
            </a:lvl4pPr>
            <a:lvl5pPr indent="-342900" lvl="4" marL="2286000" algn="l">
              <a:lnSpc>
                <a:spcPct val="100000"/>
              </a:lnSpc>
              <a:spcBef>
                <a:spcPts val="360"/>
              </a:spcBef>
              <a:spcAft>
                <a:spcPts val="0"/>
              </a:spcAft>
              <a:buClr>
                <a:schemeClr val="dk1"/>
              </a:buClr>
              <a:buSzPts val="1800"/>
              <a:buFont typeface="Times"/>
              <a:buChar char="»"/>
              <a:defRPr sz="1800"/>
            </a:lvl5pPr>
            <a:lvl6pPr indent="-342900" lvl="5" marL="2743200" algn="l">
              <a:lnSpc>
                <a:spcPct val="100000"/>
              </a:lnSpc>
              <a:spcBef>
                <a:spcPts val="360"/>
              </a:spcBef>
              <a:spcAft>
                <a:spcPts val="0"/>
              </a:spcAft>
              <a:buClr>
                <a:schemeClr val="dk1"/>
              </a:buClr>
              <a:buSzPts val="1800"/>
              <a:buFont typeface="Times"/>
              <a:buChar char="»"/>
              <a:defRPr sz="1800"/>
            </a:lvl6pPr>
            <a:lvl7pPr indent="-342900" lvl="6" marL="3200400" algn="l">
              <a:lnSpc>
                <a:spcPct val="100000"/>
              </a:lnSpc>
              <a:spcBef>
                <a:spcPts val="360"/>
              </a:spcBef>
              <a:spcAft>
                <a:spcPts val="0"/>
              </a:spcAft>
              <a:buClr>
                <a:schemeClr val="dk1"/>
              </a:buClr>
              <a:buSzPts val="1800"/>
              <a:buFont typeface="Times"/>
              <a:buChar char="»"/>
              <a:defRPr sz="1800"/>
            </a:lvl7pPr>
            <a:lvl8pPr indent="-342900" lvl="7" marL="3657600" algn="l">
              <a:lnSpc>
                <a:spcPct val="100000"/>
              </a:lnSpc>
              <a:spcBef>
                <a:spcPts val="360"/>
              </a:spcBef>
              <a:spcAft>
                <a:spcPts val="0"/>
              </a:spcAft>
              <a:buClr>
                <a:schemeClr val="dk1"/>
              </a:buClr>
              <a:buSzPts val="1800"/>
              <a:buFont typeface="Times"/>
              <a:buChar char="»"/>
              <a:defRPr sz="1800"/>
            </a:lvl8pPr>
            <a:lvl9pPr indent="-342900" lvl="8" marL="4114800" algn="l">
              <a:lnSpc>
                <a:spcPct val="100000"/>
              </a:lnSpc>
              <a:spcBef>
                <a:spcPts val="360"/>
              </a:spcBef>
              <a:spcAft>
                <a:spcPts val="0"/>
              </a:spcAft>
              <a:buClr>
                <a:schemeClr val="dk1"/>
              </a:buClr>
              <a:buSzPts val="1800"/>
              <a:buFont typeface="Times"/>
              <a:buChar char="»"/>
              <a:defRPr sz="1800"/>
            </a:lvl9pPr>
          </a:lstStyle>
          <a:p/>
        </p:txBody>
      </p:sp>
      <p:sp>
        <p:nvSpPr>
          <p:cNvPr id="62" name="Google Shape;62;p9"/>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Times"/>
              <a:buChar char="•"/>
              <a:defRPr sz="2800"/>
            </a:lvl1pPr>
            <a:lvl2pPr indent="-381000" lvl="1" marL="914400" algn="l">
              <a:lnSpc>
                <a:spcPct val="100000"/>
              </a:lnSpc>
              <a:spcBef>
                <a:spcPts val="480"/>
              </a:spcBef>
              <a:spcAft>
                <a:spcPts val="0"/>
              </a:spcAft>
              <a:buClr>
                <a:schemeClr val="dk1"/>
              </a:buClr>
              <a:buSzPts val="2400"/>
              <a:buFont typeface="Times"/>
              <a:buChar char="–"/>
              <a:defRPr sz="2400"/>
            </a:lvl2pPr>
            <a:lvl3pPr indent="-355600" lvl="2" marL="1371600" algn="l">
              <a:lnSpc>
                <a:spcPct val="100000"/>
              </a:lnSpc>
              <a:spcBef>
                <a:spcPts val="400"/>
              </a:spcBef>
              <a:spcAft>
                <a:spcPts val="0"/>
              </a:spcAft>
              <a:buClr>
                <a:schemeClr val="dk1"/>
              </a:buClr>
              <a:buSzPts val="2000"/>
              <a:buFont typeface="Times"/>
              <a:buChar char="•"/>
              <a:defRPr sz="2000"/>
            </a:lvl3pPr>
            <a:lvl4pPr indent="-342900" lvl="3" marL="1828800" algn="l">
              <a:lnSpc>
                <a:spcPct val="100000"/>
              </a:lnSpc>
              <a:spcBef>
                <a:spcPts val="360"/>
              </a:spcBef>
              <a:spcAft>
                <a:spcPts val="0"/>
              </a:spcAft>
              <a:buClr>
                <a:schemeClr val="dk1"/>
              </a:buClr>
              <a:buSzPts val="1800"/>
              <a:buFont typeface="Times"/>
              <a:buChar char="–"/>
              <a:defRPr sz="1800"/>
            </a:lvl4pPr>
            <a:lvl5pPr indent="-342900" lvl="4" marL="2286000" algn="l">
              <a:lnSpc>
                <a:spcPct val="100000"/>
              </a:lnSpc>
              <a:spcBef>
                <a:spcPts val="360"/>
              </a:spcBef>
              <a:spcAft>
                <a:spcPts val="0"/>
              </a:spcAft>
              <a:buClr>
                <a:schemeClr val="dk1"/>
              </a:buClr>
              <a:buSzPts val="1800"/>
              <a:buFont typeface="Times"/>
              <a:buChar char="»"/>
              <a:defRPr sz="1800"/>
            </a:lvl5pPr>
            <a:lvl6pPr indent="-342900" lvl="5" marL="2743200" algn="l">
              <a:lnSpc>
                <a:spcPct val="100000"/>
              </a:lnSpc>
              <a:spcBef>
                <a:spcPts val="360"/>
              </a:spcBef>
              <a:spcAft>
                <a:spcPts val="0"/>
              </a:spcAft>
              <a:buClr>
                <a:schemeClr val="dk1"/>
              </a:buClr>
              <a:buSzPts val="1800"/>
              <a:buFont typeface="Times"/>
              <a:buChar char="»"/>
              <a:defRPr sz="1800"/>
            </a:lvl6pPr>
            <a:lvl7pPr indent="-342900" lvl="6" marL="3200400" algn="l">
              <a:lnSpc>
                <a:spcPct val="100000"/>
              </a:lnSpc>
              <a:spcBef>
                <a:spcPts val="360"/>
              </a:spcBef>
              <a:spcAft>
                <a:spcPts val="0"/>
              </a:spcAft>
              <a:buClr>
                <a:schemeClr val="dk1"/>
              </a:buClr>
              <a:buSzPts val="1800"/>
              <a:buFont typeface="Times"/>
              <a:buChar char="»"/>
              <a:defRPr sz="1800"/>
            </a:lvl7pPr>
            <a:lvl8pPr indent="-342900" lvl="7" marL="3657600" algn="l">
              <a:lnSpc>
                <a:spcPct val="100000"/>
              </a:lnSpc>
              <a:spcBef>
                <a:spcPts val="360"/>
              </a:spcBef>
              <a:spcAft>
                <a:spcPts val="0"/>
              </a:spcAft>
              <a:buClr>
                <a:schemeClr val="dk1"/>
              </a:buClr>
              <a:buSzPts val="1800"/>
              <a:buFont typeface="Times"/>
              <a:buChar char="»"/>
              <a:defRPr sz="1800"/>
            </a:lvl8pPr>
            <a:lvl9pPr indent="-342900" lvl="8" marL="4114800" algn="l">
              <a:lnSpc>
                <a:spcPct val="100000"/>
              </a:lnSpc>
              <a:spcBef>
                <a:spcPts val="360"/>
              </a:spcBef>
              <a:spcAft>
                <a:spcPts val="0"/>
              </a:spcAft>
              <a:buClr>
                <a:schemeClr val="dk1"/>
              </a:buClr>
              <a:buSzPts val="1800"/>
              <a:buFont typeface="Times"/>
              <a:buChar char="»"/>
              <a:defRPr sz="1800"/>
            </a:lvl9pPr>
          </a:lstStyle>
          <a:p/>
        </p:txBody>
      </p:sp>
      <p:sp>
        <p:nvSpPr>
          <p:cNvPr id="63" name="Google Shape;63;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Font typeface="Times"/>
              <a:buNone/>
              <a:defRPr sz="2000"/>
            </a:lvl1pPr>
            <a:lvl2pPr indent="-228600" lvl="1" marL="914400" algn="l">
              <a:lnSpc>
                <a:spcPct val="100000"/>
              </a:lnSpc>
              <a:spcBef>
                <a:spcPts val="360"/>
              </a:spcBef>
              <a:spcAft>
                <a:spcPts val="0"/>
              </a:spcAft>
              <a:buClr>
                <a:schemeClr val="dk1"/>
              </a:buClr>
              <a:buSzPts val="1800"/>
              <a:buFont typeface="Times"/>
              <a:buNone/>
              <a:defRPr sz="1800"/>
            </a:lvl2pPr>
            <a:lvl3pPr indent="-228600" lvl="2" marL="1371600" algn="l">
              <a:lnSpc>
                <a:spcPct val="100000"/>
              </a:lnSpc>
              <a:spcBef>
                <a:spcPts val="320"/>
              </a:spcBef>
              <a:spcAft>
                <a:spcPts val="0"/>
              </a:spcAft>
              <a:buClr>
                <a:schemeClr val="dk1"/>
              </a:buClr>
              <a:buSzPts val="1600"/>
              <a:buFont typeface="Times"/>
              <a:buNone/>
              <a:defRPr sz="1600"/>
            </a:lvl3pPr>
            <a:lvl4pPr indent="-228600" lvl="3" marL="1828800" algn="l">
              <a:lnSpc>
                <a:spcPct val="100000"/>
              </a:lnSpc>
              <a:spcBef>
                <a:spcPts val="280"/>
              </a:spcBef>
              <a:spcAft>
                <a:spcPts val="0"/>
              </a:spcAft>
              <a:buClr>
                <a:schemeClr val="dk1"/>
              </a:buClr>
              <a:buSzPts val="1400"/>
              <a:buFont typeface="Times"/>
              <a:buNone/>
              <a:defRPr sz="1400"/>
            </a:lvl4pPr>
            <a:lvl5pPr indent="-228600" lvl="4" marL="2286000" algn="l">
              <a:lnSpc>
                <a:spcPct val="100000"/>
              </a:lnSpc>
              <a:spcBef>
                <a:spcPts val="280"/>
              </a:spcBef>
              <a:spcAft>
                <a:spcPts val="0"/>
              </a:spcAft>
              <a:buClr>
                <a:schemeClr val="dk1"/>
              </a:buClr>
              <a:buSzPts val="1400"/>
              <a:buFont typeface="Times"/>
              <a:buNone/>
              <a:defRPr sz="1400"/>
            </a:lvl5pPr>
            <a:lvl6pPr indent="-228600" lvl="5" marL="2743200" algn="l">
              <a:lnSpc>
                <a:spcPct val="100000"/>
              </a:lnSpc>
              <a:spcBef>
                <a:spcPts val="280"/>
              </a:spcBef>
              <a:spcAft>
                <a:spcPts val="0"/>
              </a:spcAft>
              <a:buClr>
                <a:schemeClr val="dk1"/>
              </a:buClr>
              <a:buSzPts val="1400"/>
              <a:buFont typeface="Times"/>
              <a:buNone/>
              <a:defRPr sz="1400"/>
            </a:lvl6pPr>
            <a:lvl7pPr indent="-228600" lvl="6" marL="3200400" algn="l">
              <a:lnSpc>
                <a:spcPct val="100000"/>
              </a:lnSpc>
              <a:spcBef>
                <a:spcPts val="280"/>
              </a:spcBef>
              <a:spcAft>
                <a:spcPts val="0"/>
              </a:spcAft>
              <a:buClr>
                <a:schemeClr val="dk1"/>
              </a:buClr>
              <a:buSzPts val="1400"/>
              <a:buFont typeface="Times"/>
              <a:buNone/>
              <a:defRPr sz="1400"/>
            </a:lvl7pPr>
            <a:lvl8pPr indent="-228600" lvl="7" marL="3657600" algn="l">
              <a:lnSpc>
                <a:spcPct val="100000"/>
              </a:lnSpc>
              <a:spcBef>
                <a:spcPts val="280"/>
              </a:spcBef>
              <a:spcAft>
                <a:spcPts val="0"/>
              </a:spcAft>
              <a:buClr>
                <a:schemeClr val="dk1"/>
              </a:buClr>
              <a:buSzPts val="1400"/>
              <a:buFont typeface="Times"/>
              <a:buNone/>
              <a:defRPr sz="1400"/>
            </a:lvl8pPr>
            <a:lvl9pPr indent="-228600" lvl="8" marL="4114800" algn="l">
              <a:lnSpc>
                <a:spcPct val="100000"/>
              </a:lnSpc>
              <a:spcBef>
                <a:spcPts val="280"/>
              </a:spcBef>
              <a:spcAft>
                <a:spcPts val="0"/>
              </a:spcAft>
              <a:buClr>
                <a:schemeClr val="dk1"/>
              </a:buClr>
              <a:buSzPts val="1400"/>
              <a:buFont typeface="Times"/>
              <a:buNone/>
              <a:defRPr sz="14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1pPr>
            <a:lvl2pPr indent="-406400" lvl="1" marL="914400" marR="0" rtl="0" algn="l">
              <a:lnSpc>
                <a:spcPct val="100000"/>
              </a:lnSpc>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lnSpc>
                <a:spcPct val="100000"/>
              </a:lnSpc>
              <a:spcBef>
                <a:spcPts val="480"/>
              </a:spcBef>
              <a:spcAft>
                <a:spcPts val="0"/>
              </a:spcAft>
              <a:buClr>
                <a:schemeClr val="dk1"/>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55600" lvl="5" marL="27432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6pPr>
            <a:lvl7pPr indent="-355600" lvl="6" marL="32004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7pPr>
            <a:lvl8pPr indent="-355600" lvl="7" marL="36576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8pPr>
            <a:lvl9pPr indent="-355600" lvl="8" marL="41148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1pPr>
            <a:lvl2pPr indent="0" lvl="1"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2pPr>
            <a:lvl3pPr indent="0" lvl="2"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3pPr>
            <a:lvl4pPr indent="0" lvl="3"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4pPr>
            <a:lvl5pPr indent="0" lvl="4"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5pPr>
            <a:lvl6pPr indent="0" lvl="5"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6pPr>
            <a:lvl7pPr indent="0" lvl="6"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7pPr>
            <a:lvl8pPr indent="0" lvl="7"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8pPr>
            <a:lvl9pPr indent="0" lvl="8" marL="0" marR="0" rtl="0" algn="r">
              <a:lnSpc>
                <a:spcPct val="100000"/>
              </a:lnSpc>
              <a:spcBef>
                <a:spcPts val="0"/>
              </a:spcBef>
              <a:spcAft>
                <a:spcPts val="0"/>
              </a:spcAft>
              <a:buClr>
                <a:schemeClr val="dk1"/>
              </a:buClr>
              <a:buSzPts val="1400"/>
              <a:buFont typeface="Times"/>
              <a:buNone/>
              <a:defRPr b="0" i="0" sz="1400" u="none" cap="none" strike="noStrik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57.png"/><Relationship Id="rId7" Type="http://schemas.openxmlformats.org/officeDocument/2006/relationships/image" Target="../media/image49.png"/></Relationships>
</file>

<file path=ppt/slides/_rels/slide11.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60.png"/><Relationship Id="rId12"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41.png"/><Relationship Id="rId9" Type="http://schemas.openxmlformats.org/officeDocument/2006/relationships/image" Target="../media/image43.png"/><Relationship Id="rId5" Type="http://schemas.openxmlformats.org/officeDocument/2006/relationships/image" Target="../media/image82.png"/><Relationship Id="rId6" Type="http://schemas.openxmlformats.org/officeDocument/2006/relationships/image" Target="../media/image53.png"/><Relationship Id="rId7" Type="http://schemas.openxmlformats.org/officeDocument/2006/relationships/image" Target="../media/image39.png"/><Relationship Id="rId8"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91.png"/><Relationship Id="rId6" Type="http://schemas.openxmlformats.org/officeDocument/2006/relationships/image" Target="../media/image46.png"/><Relationship Id="rId7" Type="http://schemas.openxmlformats.org/officeDocument/2006/relationships/image" Target="../media/image61.png"/></Relationships>
</file>

<file path=ppt/slides/_rels/slide13.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73.png"/><Relationship Id="rId5" Type="http://schemas.openxmlformats.org/officeDocument/2006/relationships/image" Target="../media/image69.png"/><Relationship Id="rId6" Type="http://schemas.openxmlformats.org/officeDocument/2006/relationships/image" Target="../media/image58.png"/><Relationship Id="rId7" Type="http://schemas.openxmlformats.org/officeDocument/2006/relationships/image" Target="../media/image71.png"/><Relationship Id="rId8"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0.jpg"/><Relationship Id="rId4" Type="http://schemas.openxmlformats.org/officeDocument/2006/relationships/image" Target="../media/image55.png"/><Relationship Id="rId5"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0.png"/><Relationship Id="rId4" Type="http://schemas.openxmlformats.org/officeDocument/2006/relationships/image" Target="../media/image77.png"/><Relationship Id="rId5"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2.png"/><Relationship Id="rId4" Type="http://schemas.openxmlformats.org/officeDocument/2006/relationships/image" Target="../media/image65.jpg"/><Relationship Id="rId5"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9.jp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2.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4.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6.jp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3.png"/><Relationship Id="rId4" Type="http://schemas.openxmlformats.org/officeDocument/2006/relationships/image" Target="../media/image106.png"/><Relationship Id="rId5" Type="http://schemas.openxmlformats.org/officeDocument/2006/relationships/image" Target="../media/image10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4.png"/><Relationship Id="rId4" Type="http://schemas.openxmlformats.org/officeDocument/2006/relationships/image" Target="../media/image117.png"/><Relationship Id="rId5" Type="http://schemas.openxmlformats.org/officeDocument/2006/relationships/image" Target="../media/image1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1.jpg"/><Relationship Id="rId4" Type="http://schemas.openxmlformats.org/officeDocument/2006/relationships/image" Target="../media/image112.jpg"/><Relationship Id="rId5"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6.jpg"/><Relationship Id="rId4" Type="http://schemas.openxmlformats.org/officeDocument/2006/relationships/image" Target="../media/image10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3.png"/><Relationship Id="rId4" Type="http://schemas.openxmlformats.org/officeDocument/2006/relationships/image" Target="../media/image134.png"/><Relationship Id="rId5"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8.png"/><Relationship Id="rId4" Type="http://schemas.openxmlformats.org/officeDocument/2006/relationships/image" Target="../media/image120.png"/><Relationship Id="rId5" Type="http://schemas.openxmlformats.org/officeDocument/2006/relationships/image" Target="../media/image141.png"/><Relationship Id="rId6" Type="http://schemas.openxmlformats.org/officeDocument/2006/relationships/image" Target="../media/image1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0.png"/><Relationship Id="rId11" Type="http://schemas.openxmlformats.org/officeDocument/2006/relationships/image" Target="../media/image12.jpg"/><Relationship Id="rId10" Type="http://schemas.openxmlformats.org/officeDocument/2006/relationships/image" Target="../media/image2.jpg"/><Relationship Id="rId12" Type="http://schemas.openxmlformats.org/officeDocument/2006/relationships/image" Target="../media/image8.jpg"/><Relationship Id="rId9" Type="http://schemas.openxmlformats.org/officeDocument/2006/relationships/image" Target="../media/image27.jpg"/><Relationship Id="rId5" Type="http://schemas.openxmlformats.org/officeDocument/2006/relationships/image" Target="../media/image5.png"/><Relationship Id="rId6" Type="http://schemas.openxmlformats.org/officeDocument/2006/relationships/image" Target="../media/image37.png"/><Relationship Id="rId7" Type="http://schemas.openxmlformats.org/officeDocument/2006/relationships/image" Target="../media/image15.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21.png"/><Relationship Id="rId4" Type="http://schemas.openxmlformats.org/officeDocument/2006/relationships/image" Target="../media/image138.png"/><Relationship Id="rId5" Type="http://schemas.openxmlformats.org/officeDocument/2006/relationships/image" Target="../media/image1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33.jp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11" Type="http://schemas.openxmlformats.org/officeDocument/2006/relationships/image" Target="../media/image13.jpg"/><Relationship Id="rId10" Type="http://schemas.openxmlformats.org/officeDocument/2006/relationships/image" Target="../media/image11.jpg"/><Relationship Id="rId13" Type="http://schemas.openxmlformats.org/officeDocument/2006/relationships/image" Target="../media/image14.jpg"/><Relationship Id="rId12"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6.jpg"/><Relationship Id="rId15" Type="http://schemas.openxmlformats.org/officeDocument/2006/relationships/image" Target="../media/image23.png"/><Relationship Id="rId14" Type="http://schemas.openxmlformats.org/officeDocument/2006/relationships/image" Target="../media/image17.jpg"/><Relationship Id="rId16" Type="http://schemas.openxmlformats.org/officeDocument/2006/relationships/image" Target="../media/image27.jp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33.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5.png"/><Relationship Id="rId4" Type="http://schemas.openxmlformats.org/officeDocument/2006/relationships/image" Target="../media/image137.png"/><Relationship Id="rId5"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6.png"/><Relationship Id="rId4" Type="http://schemas.openxmlformats.org/officeDocument/2006/relationships/image" Target="../media/image147.png"/><Relationship Id="rId9" Type="http://schemas.openxmlformats.org/officeDocument/2006/relationships/image" Target="../media/image169.png"/><Relationship Id="rId5" Type="http://schemas.openxmlformats.org/officeDocument/2006/relationships/image" Target="../media/image128.png"/><Relationship Id="rId6" Type="http://schemas.openxmlformats.org/officeDocument/2006/relationships/image" Target="../media/image130.png"/><Relationship Id="rId7" Type="http://schemas.openxmlformats.org/officeDocument/2006/relationships/image" Target="../media/image144.png"/><Relationship Id="rId8" Type="http://schemas.openxmlformats.org/officeDocument/2006/relationships/image" Target="../media/image1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26.png"/><Relationship Id="rId4" Type="http://schemas.openxmlformats.org/officeDocument/2006/relationships/image" Target="../media/image176.png"/><Relationship Id="rId5" Type="http://schemas.openxmlformats.org/officeDocument/2006/relationships/image" Target="../media/image1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74.jpg"/><Relationship Id="rId4" Type="http://schemas.openxmlformats.org/officeDocument/2006/relationships/image" Target="../media/image1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45.png"/><Relationship Id="rId4" Type="http://schemas.openxmlformats.org/officeDocument/2006/relationships/image" Target="../media/image155.png"/><Relationship Id="rId5"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42.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66.png"/><Relationship Id="rId4" Type="http://schemas.openxmlformats.org/officeDocument/2006/relationships/image" Target="../media/image172.png"/><Relationship Id="rId5" Type="http://schemas.openxmlformats.org/officeDocument/2006/relationships/image" Target="../media/image1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4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4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5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54.png"/><Relationship Id="rId4" Type="http://schemas.openxmlformats.org/officeDocument/2006/relationships/image" Target="../media/image1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6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60.png"/><Relationship Id="rId4" Type="http://schemas.openxmlformats.org/officeDocument/2006/relationships/image" Target="../media/image165.png"/><Relationship Id="rId5" Type="http://schemas.openxmlformats.org/officeDocument/2006/relationships/image" Target="../media/image1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93.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5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609600" y="1828800"/>
            <a:ext cx="77724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4400"/>
              <a:buFont typeface="Times"/>
              <a:buNone/>
            </a:pPr>
            <a:r>
              <a:rPr b="0" i="0" lang="en-US" sz="4400" u="none">
                <a:solidFill>
                  <a:schemeClr val="accent2"/>
                </a:solidFill>
                <a:latin typeface="Times"/>
                <a:ea typeface="Times"/>
                <a:cs typeface="Times"/>
                <a:sym typeface="Times"/>
              </a:rPr>
              <a:t>Chapter - 1</a:t>
            </a:r>
            <a:br>
              <a:rPr b="0" i="0" lang="en-US" sz="4400" u="none">
                <a:solidFill>
                  <a:schemeClr val="accent2"/>
                </a:solidFill>
                <a:latin typeface="Times"/>
                <a:ea typeface="Times"/>
                <a:cs typeface="Times"/>
                <a:sym typeface="Times"/>
              </a:rPr>
            </a:br>
            <a:r>
              <a:rPr b="0" i="0" lang="en-US" sz="4400" u="none">
                <a:solidFill>
                  <a:schemeClr val="accent2"/>
                </a:solidFill>
                <a:latin typeface="Times"/>
                <a:ea typeface="Times"/>
                <a:cs typeface="Times"/>
                <a:sym typeface="Times"/>
              </a:rPr>
              <a:t>Semiconductor Diodes</a:t>
            </a:r>
            <a:endParaRPr/>
          </a:p>
        </p:txBody>
      </p:sp>
      <p:sp>
        <p:nvSpPr>
          <p:cNvPr id="89" name="Google Shape;89;p1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90" name="Google Shape;90;p1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nvSpPr>
        <p:spPr>
          <a:xfrm>
            <a:off x="704850"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Atomic Structure</a:t>
            </a:r>
            <a:endParaRPr b="0" i="0" sz="1400" u="none" cap="none" strike="noStrike">
              <a:solidFill>
                <a:srgbClr val="000000"/>
              </a:solidFill>
              <a:latin typeface="Arial"/>
              <a:ea typeface="Arial"/>
              <a:cs typeface="Arial"/>
              <a:sym typeface="Arial"/>
            </a:endParaRPr>
          </a:p>
        </p:txBody>
      </p:sp>
      <p:sp>
        <p:nvSpPr>
          <p:cNvPr id="197" name="Google Shape;197;p2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198" name="Google Shape;198;p22"/>
          <p:cNvPicPr preferRelativeResize="0"/>
          <p:nvPr/>
        </p:nvPicPr>
        <p:blipFill rotWithShape="1">
          <a:blip r:embed="rId3">
            <a:alphaModFix/>
          </a:blip>
          <a:srcRect b="0" l="0" r="0" t="0"/>
          <a:stretch/>
        </p:blipFill>
        <p:spPr>
          <a:xfrm>
            <a:off x="366712" y="5113337"/>
            <a:ext cx="7862887" cy="973137"/>
          </a:xfrm>
          <a:prstGeom prst="rect">
            <a:avLst/>
          </a:prstGeom>
          <a:noFill/>
          <a:ln>
            <a:noFill/>
          </a:ln>
        </p:spPr>
      </p:pic>
      <p:pic>
        <p:nvPicPr>
          <p:cNvPr id="199" name="Google Shape;199;p22"/>
          <p:cNvPicPr preferRelativeResize="0"/>
          <p:nvPr/>
        </p:nvPicPr>
        <p:blipFill rotWithShape="1">
          <a:blip r:embed="rId4">
            <a:alphaModFix/>
          </a:blip>
          <a:srcRect b="0" l="0" r="0" t="0"/>
          <a:stretch/>
        </p:blipFill>
        <p:spPr>
          <a:xfrm>
            <a:off x="5334000" y="1219200"/>
            <a:ext cx="3429000" cy="3086100"/>
          </a:xfrm>
          <a:prstGeom prst="rect">
            <a:avLst/>
          </a:prstGeom>
          <a:noFill/>
          <a:ln>
            <a:noFill/>
          </a:ln>
        </p:spPr>
      </p:pic>
      <p:pic>
        <p:nvPicPr>
          <p:cNvPr id="200" name="Google Shape;200;p22"/>
          <p:cNvPicPr preferRelativeResize="0"/>
          <p:nvPr/>
        </p:nvPicPr>
        <p:blipFill rotWithShape="1">
          <a:blip r:embed="rId5">
            <a:alphaModFix/>
          </a:blip>
          <a:srcRect b="0" l="0" r="0" t="0"/>
          <a:stretch/>
        </p:blipFill>
        <p:spPr>
          <a:xfrm>
            <a:off x="366712" y="1204912"/>
            <a:ext cx="4738687" cy="1081087"/>
          </a:xfrm>
          <a:prstGeom prst="rect">
            <a:avLst/>
          </a:prstGeom>
          <a:noFill/>
          <a:ln>
            <a:noFill/>
          </a:ln>
        </p:spPr>
      </p:pic>
      <p:pic>
        <p:nvPicPr>
          <p:cNvPr id="201" name="Google Shape;201;p22"/>
          <p:cNvPicPr preferRelativeResize="0"/>
          <p:nvPr/>
        </p:nvPicPr>
        <p:blipFill rotWithShape="1">
          <a:blip r:embed="rId6">
            <a:alphaModFix/>
          </a:blip>
          <a:srcRect b="0" l="0" r="0" t="0"/>
          <a:stretch/>
        </p:blipFill>
        <p:spPr>
          <a:xfrm>
            <a:off x="366712" y="2452687"/>
            <a:ext cx="4738687" cy="747712"/>
          </a:xfrm>
          <a:prstGeom prst="rect">
            <a:avLst/>
          </a:prstGeom>
          <a:noFill/>
          <a:ln>
            <a:noFill/>
          </a:ln>
        </p:spPr>
      </p:pic>
      <p:pic>
        <p:nvPicPr>
          <p:cNvPr id="202" name="Google Shape;202;p22"/>
          <p:cNvPicPr preferRelativeResize="0"/>
          <p:nvPr/>
        </p:nvPicPr>
        <p:blipFill rotWithShape="1">
          <a:blip r:embed="rId7">
            <a:alphaModFix/>
          </a:blip>
          <a:srcRect b="0" l="0" r="0" t="0"/>
          <a:stretch/>
        </p:blipFill>
        <p:spPr>
          <a:xfrm>
            <a:off x="366712" y="3429000"/>
            <a:ext cx="4738687" cy="1463675"/>
          </a:xfrm>
          <a:prstGeom prst="rect">
            <a:avLst/>
          </a:prstGeom>
          <a:noFill/>
          <a:ln>
            <a:noFill/>
          </a:ln>
        </p:spPr>
      </p:pic>
      <p:sp>
        <p:nvSpPr>
          <p:cNvPr id="203" name="Google Shape;203;p2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nvSpPr>
        <p:spPr>
          <a:xfrm>
            <a:off x="704850"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Structure of Elements</a:t>
            </a:r>
            <a:endParaRPr b="0" i="0" sz="1400" u="none" cap="none" strike="noStrike">
              <a:solidFill>
                <a:srgbClr val="000000"/>
              </a:solidFill>
              <a:latin typeface="Arial"/>
              <a:ea typeface="Arial"/>
              <a:cs typeface="Arial"/>
              <a:sym typeface="Arial"/>
            </a:endParaRPr>
          </a:p>
        </p:txBody>
      </p:sp>
      <p:sp>
        <p:nvSpPr>
          <p:cNvPr id="209" name="Google Shape;209;p2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210" name="Google Shape;210;p23"/>
          <p:cNvPicPr preferRelativeResize="0"/>
          <p:nvPr/>
        </p:nvPicPr>
        <p:blipFill rotWithShape="1">
          <a:blip r:embed="rId3">
            <a:alphaModFix/>
          </a:blip>
          <a:srcRect b="0" l="0" r="0" t="0"/>
          <a:stretch/>
        </p:blipFill>
        <p:spPr>
          <a:xfrm>
            <a:off x="1076325" y="2628900"/>
            <a:ext cx="3876675" cy="438150"/>
          </a:xfrm>
          <a:prstGeom prst="rect">
            <a:avLst/>
          </a:prstGeom>
          <a:noFill/>
          <a:ln>
            <a:noFill/>
          </a:ln>
        </p:spPr>
      </p:pic>
      <p:pic>
        <p:nvPicPr>
          <p:cNvPr id="211" name="Google Shape;211;p23"/>
          <p:cNvPicPr preferRelativeResize="0"/>
          <p:nvPr/>
        </p:nvPicPr>
        <p:blipFill rotWithShape="1">
          <a:blip r:embed="rId4">
            <a:alphaModFix/>
          </a:blip>
          <a:srcRect b="0" l="0" r="0" t="0"/>
          <a:stretch/>
        </p:blipFill>
        <p:spPr>
          <a:xfrm>
            <a:off x="1114425" y="3429000"/>
            <a:ext cx="3952875" cy="371475"/>
          </a:xfrm>
          <a:prstGeom prst="rect">
            <a:avLst/>
          </a:prstGeom>
          <a:noFill/>
          <a:ln>
            <a:noFill/>
          </a:ln>
        </p:spPr>
      </p:pic>
      <p:pic>
        <p:nvPicPr>
          <p:cNvPr id="212" name="Google Shape;212;p23"/>
          <p:cNvPicPr preferRelativeResize="0"/>
          <p:nvPr/>
        </p:nvPicPr>
        <p:blipFill rotWithShape="1">
          <a:blip r:embed="rId5">
            <a:alphaModFix/>
          </a:blip>
          <a:srcRect b="0" l="0" r="0" t="0"/>
          <a:stretch/>
        </p:blipFill>
        <p:spPr>
          <a:xfrm>
            <a:off x="1143000" y="3886200"/>
            <a:ext cx="4048125" cy="428625"/>
          </a:xfrm>
          <a:prstGeom prst="rect">
            <a:avLst/>
          </a:prstGeom>
          <a:noFill/>
          <a:ln>
            <a:noFill/>
          </a:ln>
        </p:spPr>
      </p:pic>
      <p:pic>
        <p:nvPicPr>
          <p:cNvPr id="213" name="Google Shape;213;p23"/>
          <p:cNvPicPr preferRelativeResize="0"/>
          <p:nvPr/>
        </p:nvPicPr>
        <p:blipFill rotWithShape="1">
          <a:blip r:embed="rId6">
            <a:alphaModFix/>
          </a:blip>
          <a:srcRect b="0" l="0" r="0" t="0"/>
          <a:stretch/>
        </p:blipFill>
        <p:spPr>
          <a:xfrm>
            <a:off x="1114425" y="4343400"/>
            <a:ext cx="4057650" cy="400050"/>
          </a:xfrm>
          <a:prstGeom prst="rect">
            <a:avLst/>
          </a:prstGeom>
          <a:noFill/>
          <a:ln>
            <a:noFill/>
          </a:ln>
        </p:spPr>
      </p:pic>
      <p:pic>
        <p:nvPicPr>
          <p:cNvPr id="214" name="Google Shape;214;p23"/>
          <p:cNvPicPr preferRelativeResize="0"/>
          <p:nvPr/>
        </p:nvPicPr>
        <p:blipFill rotWithShape="1">
          <a:blip r:embed="rId7">
            <a:alphaModFix/>
          </a:blip>
          <a:srcRect b="0" l="0" r="0" t="0"/>
          <a:stretch/>
        </p:blipFill>
        <p:spPr>
          <a:xfrm>
            <a:off x="1143000" y="4743450"/>
            <a:ext cx="4191000" cy="485775"/>
          </a:xfrm>
          <a:prstGeom prst="rect">
            <a:avLst/>
          </a:prstGeom>
          <a:noFill/>
          <a:ln>
            <a:noFill/>
          </a:ln>
        </p:spPr>
      </p:pic>
      <p:grpSp>
        <p:nvGrpSpPr>
          <p:cNvPr id="215" name="Google Shape;215;p23"/>
          <p:cNvGrpSpPr/>
          <p:nvPr/>
        </p:nvGrpSpPr>
        <p:grpSpPr>
          <a:xfrm>
            <a:off x="5562600" y="1447800"/>
            <a:ext cx="3219450" cy="3924300"/>
            <a:chOff x="5257800" y="1447800"/>
            <a:chExt cx="3219450" cy="3924300"/>
          </a:xfrm>
        </p:grpSpPr>
        <p:pic>
          <p:nvPicPr>
            <p:cNvPr id="216" name="Google Shape;216;p23"/>
            <p:cNvPicPr preferRelativeResize="0"/>
            <p:nvPr/>
          </p:nvPicPr>
          <p:blipFill rotWithShape="1">
            <a:blip r:embed="rId8">
              <a:alphaModFix/>
            </a:blip>
            <a:srcRect b="0" l="0" r="0" t="0"/>
            <a:stretch/>
          </p:blipFill>
          <p:spPr>
            <a:xfrm>
              <a:off x="5257800" y="1447800"/>
              <a:ext cx="3219450" cy="3124200"/>
            </a:xfrm>
            <a:prstGeom prst="rect">
              <a:avLst/>
            </a:prstGeom>
            <a:noFill/>
            <a:ln>
              <a:noFill/>
            </a:ln>
          </p:spPr>
        </p:pic>
        <p:pic>
          <p:nvPicPr>
            <p:cNvPr id="217" name="Google Shape;217;p23"/>
            <p:cNvPicPr preferRelativeResize="0"/>
            <p:nvPr/>
          </p:nvPicPr>
          <p:blipFill rotWithShape="1">
            <a:blip r:embed="rId9">
              <a:alphaModFix/>
            </a:blip>
            <a:srcRect b="0" l="0" r="0" t="0"/>
            <a:stretch/>
          </p:blipFill>
          <p:spPr>
            <a:xfrm>
              <a:off x="5486400" y="4572000"/>
              <a:ext cx="2762250" cy="800100"/>
            </a:xfrm>
            <a:prstGeom prst="rect">
              <a:avLst/>
            </a:prstGeom>
            <a:noFill/>
            <a:ln>
              <a:noFill/>
            </a:ln>
          </p:spPr>
        </p:pic>
      </p:grpSp>
      <p:grpSp>
        <p:nvGrpSpPr>
          <p:cNvPr id="218" name="Google Shape;218;p23"/>
          <p:cNvGrpSpPr/>
          <p:nvPr/>
        </p:nvGrpSpPr>
        <p:grpSpPr>
          <a:xfrm>
            <a:off x="590550" y="1371600"/>
            <a:ext cx="4895850" cy="1247775"/>
            <a:chOff x="590550" y="1371600"/>
            <a:chExt cx="4895850" cy="1247775"/>
          </a:xfrm>
        </p:grpSpPr>
        <p:pic>
          <p:nvPicPr>
            <p:cNvPr id="219" name="Google Shape;219;p23"/>
            <p:cNvPicPr preferRelativeResize="0"/>
            <p:nvPr/>
          </p:nvPicPr>
          <p:blipFill rotWithShape="1">
            <a:blip r:embed="rId10">
              <a:alphaModFix/>
            </a:blip>
            <a:srcRect b="0" l="0" r="0" t="0"/>
            <a:stretch/>
          </p:blipFill>
          <p:spPr>
            <a:xfrm>
              <a:off x="590550" y="1371600"/>
              <a:ext cx="4895850" cy="790575"/>
            </a:xfrm>
            <a:prstGeom prst="rect">
              <a:avLst/>
            </a:prstGeom>
            <a:noFill/>
            <a:ln>
              <a:noFill/>
            </a:ln>
          </p:spPr>
        </p:pic>
        <p:pic>
          <p:nvPicPr>
            <p:cNvPr id="220" name="Google Shape;220;p23"/>
            <p:cNvPicPr preferRelativeResize="0"/>
            <p:nvPr/>
          </p:nvPicPr>
          <p:blipFill rotWithShape="1">
            <a:blip r:embed="rId11">
              <a:alphaModFix/>
            </a:blip>
            <a:srcRect b="0" l="0" r="0" t="0"/>
            <a:stretch/>
          </p:blipFill>
          <p:spPr>
            <a:xfrm>
              <a:off x="1143000" y="2162175"/>
              <a:ext cx="1143000" cy="457200"/>
            </a:xfrm>
            <a:prstGeom prst="rect">
              <a:avLst/>
            </a:prstGeom>
            <a:noFill/>
            <a:ln>
              <a:noFill/>
            </a:ln>
          </p:spPr>
        </p:pic>
      </p:grpSp>
      <p:pic>
        <p:nvPicPr>
          <p:cNvPr id="221" name="Google Shape;221;p23"/>
          <p:cNvPicPr preferRelativeResize="0"/>
          <p:nvPr/>
        </p:nvPicPr>
        <p:blipFill rotWithShape="1">
          <a:blip r:embed="rId12">
            <a:alphaModFix/>
          </a:blip>
          <a:srcRect b="0" l="0" r="0" t="0"/>
          <a:stretch/>
        </p:blipFill>
        <p:spPr>
          <a:xfrm>
            <a:off x="590550" y="5610225"/>
            <a:ext cx="7000875" cy="381000"/>
          </a:xfrm>
          <a:prstGeom prst="rect">
            <a:avLst/>
          </a:prstGeom>
          <a:noFill/>
          <a:ln>
            <a:noFill/>
          </a:ln>
        </p:spPr>
      </p:pic>
      <p:sp>
        <p:nvSpPr>
          <p:cNvPr id="222" name="Google Shape;222;p2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nvSpPr>
        <p:spPr>
          <a:xfrm>
            <a:off x="704850"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Valance Electrons</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229" name="Google Shape;229;p24"/>
          <p:cNvGrpSpPr/>
          <p:nvPr/>
        </p:nvGrpSpPr>
        <p:grpSpPr>
          <a:xfrm>
            <a:off x="5619750" y="1600200"/>
            <a:ext cx="3219450" cy="4105275"/>
            <a:chOff x="5486400" y="1600200"/>
            <a:chExt cx="3219450" cy="4105275"/>
          </a:xfrm>
        </p:grpSpPr>
        <p:pic>
          <p:nvPicPr>
            <p:cNvPr id="230" name="Google Shape;230;p24"/>
            <p:cNvPicPr preferRelativeResize="0"/>
            <p:nvPr/>
          </p:nvPicPr>
          <p:blipFill rotWithShape="1">
            <a:blip r:embed="rId3">
              <a:alphaModFix/>
            </a:blip>
            <a:srcRect b="0" l="0" r="0" t="0"/>
            <a:stretch/>
          </p:blipFill>
          <p:spPr>
            <a:xfrm>
              <a:off x="5486400" y="1600200"/>
              <a:ext cx="3219450" cy="3124200"/>
            </a:xfrm>
            <a:prstGeom prst="rect">
              <a:avLst/>
            </a:prstGeom>
            <a:noFill/>
            <a:ln>
              <a:noFill/>
            </a:ln>
          </p:spPr>
        </p:pic>
        <p:pic>
          <p:nvPicPr>
            <p:cNvPr id="231" name="Google Shape;231;p24"/>
            <p:cNvPicPr preferRelativeResize="0"/>
            <p:nvPr/>
          </p:nvPicPr>
          <p:blipFill rotWithShape="1">
            <a:blip r:embed="rId4">
              <a:alphaModFix/>
            </a:blip>
            <a:srcRect b="0" l="0" r="0" t="0"/>
            <a:stretch/>
          </p:blipFill>
          <p:spPr>
            <a:xfrm>
              <a:off x="5903913" y="5029200"/>
              <a:ext cx="2762250" cy="676275"/>
            </a:xfrm>
            <a:prstGeom prst="rect">
              <a:avLst/>
            </a:prstGeom>
            <a:noFill/>
            <a:ln>
              <a:noFill/>
            </a:ln>
          </p:spPr>
        </p:pic>
      </p:grpSp>
      <p:sp>
        <p:nvSpPr>
          <p:cNvPr id="232" name="Google Shape;232;p24"/>
          <p:cNvSpPr txBox="1"/>
          <p:nvPr/>
        </p:nvSpPr>
        <p:spPr>
          <a:xfrm>
            <a:off x="6251575" y="762000"/>
            <a:ext cx="1673225" cy="3397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Times"/>
              <a:buNone/>
            </a:pPr>
            <a:r>
              <a:rPr b="1" i="0" lang="en-US" sz="1600" u="none" cap="none" strike="noStrike">
                <a:solidFill>
                  <a:schemeClr val="dk1"/>
                </a:solidFill>
                <a:latin typeface="Times"/>
                <a:ea typeface="Times"/>
                <a:cs typeface="Times"/>
                <a:sym typeface="Times"/>
              </a:rPr>
              <a:t>Valance Electron</a:t>
            </a:r>
            <a:endParaRPr b="0" i="0" sz="1400" u="none" cap="none" strike="noStrike">
              <a:solidFill>
                <a:srgbClr val="000000"/>
              </a:solidFill>
              <a:latin typeface="Arial"/>
              <a:ea typeface="Arial"/>
              <a:cs typeface="Arial"/>
              <a:sym typeface="Arial"/>
            </a:endParaRPr>
          </a:p>
        </p:txBody>
      </p:sp>
      <p:cxnSp>
        <p:nvCxnSpPr>
          <p:cNvPr id="233" name="Google Shape;233;p24"/>
          <p:cNvCxnSpPr/>
          <p:nvPr/>
        </p:nvCxnSpPr>
        <p:spPr>
          <a:xfrm>
            <a:off x="7467600" y="1066800"/>
            <a:ext cx="1143000" cy="2057400"/>
          </a:xfrm>
          <a:prstGeom prst="straightConnector1">
            <a:avLst/>
          </a:prstGeom>
          <a:noFill/>
          <a:ln cap="flat" cmpd="sng" w="9525">
            <a:solidFill>
              <a:schemeClr val="dk1"/>
            </a:solidFill>
            <a:prstDash val="solid"/>
            <a:miter lim="800000"/>
            <a:headEnd len="sm" w="sm" type="none"/>
            <a:tailEnd len="med" w="med" type="stealth"/>
          </a:ln>
        </p:spPr>
      </p:cxnSp>
      <p:pic>
        <p:nvPicPr>
          <p:cNvPr id="234" name="Google Shape;234;p24"/>
          <p:cNvPicPr preferRelativeResize="0"/>
          <p:nvPr/>
        </p:nvPicPr>
        <p:blipFill rotWithShape="1">
          <a:blip r:embed="rId5">
            <a:alphaModFix/>
          </a:blip>
          <a:srcRect b="0" l="0" r="0" t="0"/>
          <a:stretch/>
        </p:blipFill>
        <p:spPr>
          <a:xfrm>
            <a:off x="609600" y="1295400"/>
            <a:ext cx="4524375" cy="1152525"/>
          </a:xfrm>
          <a:prstGeom prst="rect">
            <a:avLst/>
          </a:prstGeom>
          <a:noFill/>
          <a:ln>
            <a:noFill/>
          </a:ln>
        </p:spPr>
      </p:pic>
      <p:pic>
        <p:nvPicPr>
          <p:cNvPr id="235" name="Google Shape;235;p24"/>
          <p:cNvPicPr preferRelativeResize="0"/>
          <p:nvPr/>
        </p:nvPicPr>
        <p:blipFill rotWithShape="1">
          <a:blip r:embed="rId6">
            <a:alphaModFix/>
          </a:blip>
          <a:srcRect b="0" l="0" r="0" t="0"/>
          <a:stretch/>
        </p:blipFill>
        <p:spPr>
          <a:xfrm>
            <a:off x="609600" y="2971800"/>
            <a:ext cx="4486275" cy="1247775"/>
          </a:xfrm>
          <a:prstGeom prst="rect">
            <a:avLst/>
          </a:prstGeom>
          <a:noFill/>
          <a:ln>
            <a:noFill/>
          </a:ln>
        </p:spPr>
      </p:pic>
      <p:pic>
        <p:nvPicPr>
          <p:cNvPr id="236" name="Google Shape;236;p24"/>
          <p:cNvPicPr preferRelativeResize="0"/>
          <p:nvPr/>
        </p:nvPicPr>
        <p:blipFill rotWithShape="1">
          <a:blip r:embed="rId7">
            <a:alphaModFix/>
          </a:blip>
          <a:srcRect b="0" l="0" r="0" t="0"/>
          <a:stretch/>
        </p:blipFill>
        <p:spPr>
          <a:xfrm>
            <a:off x="609600" y="4595812"/>
            <a:ext cx="4410075" cy="1543050"/>
          </a:xfrm>
          <a:prstGeom prst="rect">
            <a:avLst/>
          </a:prstGeom>
          <a:noFill/>
          <a:ln>
            <a:noFill/>
          </a:ln>
        </p:spPr>
      </p:pic>
      <p:sp>
        <p:nvSpPr>
          <p:cNvPr id="237" name="Google Shape;237;p2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5"/>
          <p:cNvPicPr preferRelativeResize="0"/>
          <p:nvPr/>
        </p:nvPicPr>
        <p:blipFill rotWithShape="1">
          <a:blip r:embed="rId3">
            <a:alphaModFix/>
          </a:blip>
          <a:srcRect b="0" l="0" r="0" t="0"/>
          <a:stretch/>
        </p:blipFill>
        <p:spPr>
          <a:xfrm>
            <a:off x="5410200" y="1984375"/>
            <a:ext cx="663575" cy="479425"/>
          </a:xfrm>
          <a:prstGeom prst="rect">
            <a:avLst/>
          </a:prstGeom>
          <a:noFill/>
          <a:ln>
            <a:noFill/>
          </a:ln>
        </p:spPr>
      </p:pic>
      <p:sp>
        <p:nvSpPr>
          <p:cNvPr id="243" name="Google Shape;243;p25"/>
          <p:cNvSpPr txBox="1"/>
          <p:nvPr/>
        </p:nvSpPr>
        <p:spPr>
          <a:xfrm>
            <a:off x="722312" y="815975"/>
            <a:ext cx="7620000" cy="23082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Basic Electrical components – R L C</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Times"/>
              <a:buNone/>
            </a:pPr>
            <a:r>
              <a:t/>
            </a:r>
            <a:endParaRPr b="0" i="0" sz="2400" u="none" cap="none" strike="noStrike">
              <a:solidFill>
                <a:schemeClr val="dk1"/>
              </a:solidFill>
              <a:latin typeface="Times"/>
              <a:ea typeface="Times"/>
              <a:cs typeface="Times"/>
              <a:sym typeface="Times"/>
            </a:endParaRPr>
          </a:p>
          <a:p>
            <a:pPr indent="-190500" lvl="0" marL="342900" marR="0" rtl="0" algn="l">
              <a:lnSpc>
                <a:spcPct val="100000"/>
              </a:lnSpc>
              <a:spcBef>
                <a:spcPts val="0"/>
              </a:spcBef>
              <a:spcAft>
                <a:spcPts val="0"/>
              </a:spcAft>
              <a:buClr>
                <a:schemeClr val="dk1"/>
              </a:buClr>
              <a:buSzPts val="2400"/>
              <a:buFont typeface="Times"/>
              <a:buNone/>
            </a:pPr>
            <a:r>
              <a:t/>
            </a:r>
            <a:endParaRPr b="0" i="0" sz="2400" u="none" cap="none" strike="noStrike">
              <a:solidFill>
                <a:schemeClr val="dk1"/>
              </a:solidFill>
              <a:latin typeface="Times"/>
              <a:ea typeface="Times"/>
              <a:cs typeface="Times"/>
              <a:sym typeface="Times"/>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190500" lvl="0" marL="342900" marR="0" rtl="0" algn="l">
              <a:lnSpc>
                <a:spcPct val="100000"/>
              </a:lnSpc>
              <a:spcBef>
                <a:spcPts val="0"/>
              </a:spcBef>
              <a:spcAft>
                <a:spcPts val="0"/>
              </a:spcAft>
              <a:buClr>
                <a:schemeClr val="dk1"/>
              </a:buClr>
              <a:buSzPts val="2400"/>
              <a:buFont typeface="Times"/>
              <a:buNone/>
            </a:pPr>
            <a:r>
              <a:t/>
            </a:r>
            <a:endParaRPr b="0" i="0" sz="2400" u="none" cap="none" strike="noStrike">
              <a:solidFill>
                <a:schemeClr val="dk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Some Electronic components – </a:t>
            </a:r>
            <a:endParaRPr b="0" i="0" sz="1400" u="none" cap="none" strike="noStrike">
              <a:solidFill>
                <a:srgbClr val="000000"/>
              </a:solidFill>
              <a:latin typeface="Arial"/>
              <a:ea typeface="Arial"/>
              <a:cs typeface="Arial"/>
              <a:sym typeface="Arial"/>
            </a:endParaRPr>
          </a:p>
        </p:txBody>
      </p:sp>
      <p:pic>
        <p:nvPicPr>
          <p:cNvPr id="244" name="Google Shape;244;p25"/>
          <p:cNvPicPr preferRelativeResize="0"/>
          <p:nvPr/>
        </p:nvPicPr>
        <p:blipFill rotWithShape="1">
          <a:blip r:embed="rId4">
            <a:alphaModFix/>
          </a:blip>
          <a:srcRect b="0" l="0" r="0" t="0"/>
          <a:stretch/>
        </p:blipFill>
        <p:spPr>
          <a:xfrm>
            <a:off x="1387475" y="3822700"/>
            <a:ext cx="1127125" cy="1219200"/>
          </a:xfrm>
          <a:prstGeom prst="rect">
            <a:avLst/>
          </a:prstGeom>
          <a:noFill/>
          <a:ln>
            <a:noFill/>
          </a:ln>
        </p:spPr>
      </p:pic>
      <p:pic>
        <p:nvPicPr>
          <p:cNvPr id="245" name="Google Shape;245;p25"/>
          <p:cNvPicPr preferRelativeResize="0"/>
          <p:nvPr/>
        </p:nvPicPr>
        <p:blipFill rotWithShape="1">
          <a:blip r:embed="rId5">
            <a:alphaModFix/>
          </a:blip>
          <a:srcRect b="0" l="0" r="0" t="0"/>
          <a:stretch/>
        </p:blipFill>
        <p:spPr>
          <a:xfrm>
            <a:off x="1447800" y="5054600"/>
            <a:ext cx="1090612" cy="1041400"/>
          </a:xfrm>
          <a:prstGeom prst="rect">
            <a:avLst/>
          </a:prstGeom>
          <a:noFill/>
          <a:ln>
            <a:noFill/>
          </a:ln>
        </p:spPr>
      </p:pic>
      <p:pic>
        <p:nvPicPr>
          <p:cNvPr id="246" name="Google Shape;246;p25"/>
          <p:cNvPicPr preferRelativeResize="0"/>
          <p:nvPr/>
        </p:nvPicPr>
        <p:blipFill rotWithShape="1">
          <a:blip r:embed="rId6">
            <a:alphaModFix/>
          </a:blip>
          <a:srcRect b="0" l="0" r="0" t="0"/>
          <a:stretch/>
        </p:blipFill>
        <p:spPr>
          <a:xfrm>
            <a:off x="1447800" y="3213100"/>
            <a:ext cx="1101725" cy="506412"/>
          </a:xfrm>
          <a:prstGeom prst="rect">
            <a:avLst/>
          </a:prstGeom>
          <a:noFill/>
          <a:ln>
            <a:noFill/>
          </a:ln>
        </p:spPr>
      </p:pic>
      <p:sp>
        <p:nvSpPr>
          <p:cNvPr id="247" name="Google Shape;247;p25"/>
          <p:cNvSpPr txBox="1"/>
          <p:nvPr/>
        </p:nvSpPr>
        <p:spPr>
          <a:xfrm>
            <a:off x="3048000" y="3214687"/>
            <a:ext cx="1524000" cy="339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Diode</a:t>
            </a:r>
            <a:endParaRPr b="0" i="0" sz="1400" u="none" cap="none" strike="noStrike">
              <a:solidFill>
                <a:srgbClr val="000000"/>
              </a:solidFill>
              <a:latin typeface="Arial"/>
              <a:ea typeface="Arial"/>
              <a:cs typeface="Arial"/>
              <a:sym typeface="Arial"/>
            </a:endParaRPr>
          </a:p>
        </p:txBody>
      </p:sp>
      <p:sp>
        <p:nvSpPr>
          <p:cNvPr id="248" name="Google Shape;248;p25"/>
          <p:cNvSpPr txBox="1"/>
          <p:nvPr/>
        </p:nvSpPr>
        <p:spPr>
          <a:xfrm>
            <a:off x="3048000" y="4203700"/>
            <a:ext cx="19812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Bi-polar Transistor</a:t>
            </a:r>
            <a:endParaRPr b="0" i="0" sz="1400" u="none" cap="none" strike="noStrike">
              <a:solidFill>
                <a:srgbClr val="000000"/>
              </a:solidFill>
              <a:latin typeface="Arial"/>
              <a:ea typeface="Arial"/>
              <a:cs typeface="Arial"/>
              <a:sym typeface="Arial"/>
            </a:endParaRPr>
          </a:p>
        </p:txBody>
      </p:sp>
      <p:sp>
        <p:nvSpPr>
          <p:cNvPr id="249" name="Google Shape;249;p25"/>
          <p:cNvSpPr txBox="1"/>
          <p:nvPr/>
        </p:nvSpPr>
        <p:spPr>
          <a:xfrm>
            <a:off x="3067050" y="5368925"/>
            <a:ext cx="19812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MOS Transistor</a:t>
            </a:r>
            <a:endParaRPr b="0" i="0" sz="1400" u="none" cap="none" strike="noStrike">
              <a:solidFill>
                <a:srgbClr val="000000"/>
              </a:solidFill>
              <a:latin typeface="Arial"/>
              <a:ea typeface="Arial"/>
              <a:cs typeface="Arial"/>
              <a:sym typeface="Arial"/>
            </a:endParaRPr>
          </a:p>
        </p:txBody>
      </p:sp>
      <p:pic>
        <p:nvPicPr>
          <p:cNvPr id="250" name="Google Shape;250;p25"/>
          <p:cNvPicPr preferRelativeResize="0"/>
          <p:nvPr/>
        </p:nvPicPr>
        <p:blipFill rotWithShape="1">
          <a:blip r:embed="rId7">
            <a:alphaModFix/>
          </a:blip>
          <a:srcRect b="0" l="0" r="0" t="0"/>
          <a:stretch/>
        </p:blipFill>
        <p:spPr>
          <a:xfrm>
            <a:off x="1228725" y="1393825"/>
            <a:ext cx="447675" cy="846137"/>
          </a:xfrm>
          <a:prstGeom prst="rect">
            <a:avLst/>
          </a:prstGeom>
          <a:noFill/>
          <a:ln>
            <a:noFill/>
          </a:ln>
        </p:spPr>
      </p:pic>
      <p:pic>
        <p:nvPicPr>
          <p:cNvPr id="251" name="Google Shape;251;p25"/>
          <p:cNvPicPr preferRelativeResize="0"/>
          <p:nvPr/>
        </p:nvPicPr>
        <p:blipFill rotWithShape="1">
          <a:blip r:embed="rId8">
            <a:alphaModFix/>
          </a:blip>
          <a:srcRect b="0" l="0" r="0" t="0"/>
          <a:stretch/>
        </p:blipFill>
        <p:spPr>
          <a:xfrm>
            <a:off x="2260600" y="1428750"/>
            <a:ext cx="288925" cy="758825"/>
          </a:xfrm>
          <a:prstGeom prst="rect">
            <a:avLst/>
          </a:prstGeom>
          <a:noFill/>
          <a:ln>
            <a:noFill/>
          </a:ln>
        </p:spPr>
      </p:pic>
      <p:pic>
        <p:nvPicPr>
          <p:cNvPr id="252" name="Google Shape;252;p25"/>
          <p:cNvPicPr preferRelativeResize="0"/>
          <p:nvPr/>
        </p:nvPicPr>
        <p:blipFill rotWithShape="1">
          <a:blip r:embed="rId9">
            <a:alphaModFix/>
          </a:blip>
          <a:srcRect b="0" l="0" r="0" t="0"/>
          <a:stretch/>
        </p:blipFill>
        <p:spPr>
          <a:xfrm>
            <a:off x="3371850" y="1419225"/>
            <a:ext cx="361950" cy="755650"/>
          </a:xfrm>
          <a:prstGeom prst="rect">
            <a:avLst/>
          </a:prstGeom>
          <a:noFill/>
          <a:ln>
            <a:noFill/>
          </a:ln>
        </p:spPr>
      </p:pic>
      <p:sp>
        <p:nvSpPr>
          <p:cNvPr id="253" name="Google Shape;253;p25"/>
          <p:cNvSpPr txBox="1"/>
          <p:nvPr/>
        </p:nvSpPr>
        <p:spPr>
          <a:xfrm>
            <a:off x="914400" y="2239962"/>
            <a:ext cx="9191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Resistor</a:t>
            </a:r>
            <a:endParaRPr b="0" i="0" sz="1400" u="none" cap="none" strike="noStrike">
              <a:solidFill>
                <a:srgbClr val="000000"/>
              </a:solidFill>
              <a:latin typeface="Arial"/>
              <a:ea typeface="Arial"/>
              <a:cs typeface="Arial"/>
              <a:sym typeface="Arial"/>
            </a:endParaRPr>
          </a:p>
        </p:txBody>
      </p:sp>
      <p:sp>
        <p:nvSpPr>
          <p:cNvPr id="254" name="Google Shape;254;p25"/>
          <p:cNvSpPr txBox="1"/>
          <p:nvPr/>
        </p:nvSpPr>
        <p:spPr>
          <a:xfrm>
            <a:off x="1981200" y="2252662"/>
            <a:ext cx="9191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Inductor</a:t>
            </a:r>
            <a:endParaRPr b="0" i="0" sz="1400" u="none" cap="none" strike="noStrike">
              <a:solidFill>
                <a:srgbClr val="000000"/>
              </a:solidFill>
              <a:latin typeface="Arial"/>
              <a:ea typeface="Arial"/>
              <a:cs typeface="Arial"/>
              <a:sym typeface="Arial"/>
            </a:endParaRPr>
          </a:p>
        </p:txBody>
      </p:sp>
      <p:sp>
        <p:nvSpPr>
          <p:cNvPr id="255" name="Google Shape;255;p25"/>
          <p:cNvSpPr txBox="1"/>
          <p:nvPr/>
        </p:nvSpPr>
        <p:spPr>
          <a:xfrm>
            <a:off x="3078162" y="2249487"/>
            <a:ext cx="103663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Capacitor </a:t>
            </a:r>
            <a:endParaRPr b="0" i="0" sz="1400" u="none" cap="none" strike="noStrike">
              <a:solidFill>
                <a:srgbClr val="000000"/>
              </a:solidFill>
              <a:latin typeface="Arial"/>
              <a:ea typeface="Arial"/>
              <a:cs typeface="Arial"/>
              <a:sym typeface="Arial"/>
            </a:endParaRPr>
          </a:p>
        </p:txBody>
      </p:sp>
      <p:pic>
        <p:nvPicPr>
          <p:cNvPr id="256" name="Google Shape;256;p25"/>
          <p:cNvPicPr preferRelativeResize="0"/>
          <p:nvPr/>
        </p:nvPicPr>
        <p:blipFill rotWithShape="1">
          <a:blip r:embed="rId10">
            <a:alphaModFix/>
          </a:blip>
          <a:srcRect b="0" l="0" r="0" t="0"/>
          <a:stretch/>
        </p:blipFill>
        <p:spPr>
          <a:xfrm>
            <a:off x="1555750" y="6024562"/>
            <a:ext cx="876300" cy="598487"/>
          </a:xfrm>
          <a:prstGeom prst="rect">
            <a:avLst/>
          </a:prstGeom>
          <a:noFill/>
          <a:ln>
            <a:noFill/>
          </a:ln>
        </p:spPr>
      </p:pic>
      <p:sp>
        <p:nvSpPr>
          <p:cNvPr id="257" name="Google Shape;257;p25"/>
          <p:cNvSpPr txBox="1"/>
          <p:nvPr/>
        </p:nvSpPr>
        <p:spPr>
          <a:xfrm>
            <a:off x="3048000" y="6138862"/>
            <a:ext cx="22098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Operational Amplifier</a:t>
            </a:r>
            <a:endParaRPr b="0" i="0" sz="1400" u="none" cap="none" strike="noStrike">
              <a:solidFill>
                <a:srgbClr val="000000"/>
              </a:solidFill>
              <a:latin typeface="Arial"/>
              <a:ea typeface="Arial"/>
              <a:cs typeface="Arial"/>
              <a:sym typeface="Arial"/>
            </a:endParaRPr>
          </a:p>
        </p:txBody>
      </p:sp>
      <p:sp>
        <p:nvSpPr>
          <p:cNvPr id="258" name="Google Shape;258;p25"/>
          <p:cNvSpPr txBox="1"/>
          <p:nvPr/>
        </p:nvSpPr>
        <p:spPr>
          <a:xfrm>
            <a:off x="68262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Basic Electronic Components</a:t>
            </a:r>
            <a:endParaRPr b="0" i="0" sz="1400" u="none" cap="none" strike="noStrike">
              <a:solidFill>
                <a:srgbClr val="000000"/>
              </a:solidFill>
              <a:latin typeface="Arial"/>
              <a:ea typeface="Arial"/>
              <a:cs typeface="Arial"/>
              <a:sym typeface="Arial"/>
            </a:endParaRPr>
          </a:p>
        </p:txBody>
      </p:sp>
      <p:sp>
        <p:nvSpPr>
          <p:cNvPr id="259" name="Google Shape;259;p25"/>
          <p:cNvSpPr txBox="1"/>
          <p:nvPr/>
        </p:nvSpPr>
        <p:spPr>
          <a:xfrm>
            <a:off x="4267200" y="1233487"/>
            <a:ext cx="43434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Circuit Theorem: KVL, KCL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Norton and Thevenin Equivalent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Ohm’s Law:            For Capacitors: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pic>
        <p:nvPicPr>
          <p:cNvPr id="260" name="Google Shape;260;p25"/>
          <p:cNvPicPr preferRelativeResize="0"/>
          <p:nvPr/>
        </p:nvPicPr>
        <p:blipFill rotWithShape="1">
          <a:blip r:embed="rId11">
            <a:alphaModFix/>
          </a:blip>
          <a:srcRect b="0" l="0" r="0" t="0"/>
          <a:stretch/>
        </p:blipFill>
        <p:spPr>
          <a:xfrm>
            <a:off x="8043862" y="2039937"/>
            <a:ext cx="947737" cy="434975"/>
          </a:xfrm>
          <a:prstGeom prst="rect">
            <a:avLst/>
          </a:prstGeom>
          <a:noFill/>
          <a:ln>
            <a:noFill/>
          </a:ln>
        </p:spPr>
      </p:pic>
      <p:sp>
        <p:nvSpPr>
          <p:cNvPr id="261" name="Google Shape;261;p25"/>
          <p:cNvSpPr txBox="1"/>
          <p:nvPr/>
        </p:nvSpPr>
        <p:spPr>
          <a:xfrm>
            <a:off x="5570537" y="3941762"/>
            <a:ext cx="2743200" cy="1200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Operation, Modeling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Circuits</a:t>
            </a:r>
            <a:endParaRPr b="0" i="0" sz="1400" u="none" cap="none" strike="noStrike">
              <a:solidFill>
                <a:srgbClr val="000000"/>
              </a:solidFill>
              <a:latin typeface="Arial"/>
              <a:ea typeface="Arial"/>
              <a:cs typeface="Arial"/>
              <a:sym typeface="Arial"/>
            </a:endParaRPr>
          </a:p>
        </p:txBody>
      </p:sp>
      <p:sp>
        <p:nvSpPr>
          <p:cNvPr id="262" name="Google Shape;262;p2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263" name="Google Shape;263;p2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500"/>
                                        <p:tgtEl>
                                          <p:spTgt spid="2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500"/>
                                        <p:tgtEl>
                                          <p:spTgt spid="2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500"/>
                                        <p:tgtEl>
                                          <p:spTgt spid="2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Effect filter="fade" transition="in">
                                      <p:cBhvr>
                                        <p:cTn dur="500"/>
                                        <p:tgtEl>
                                          <p:spTgt spid="24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animEffect filter="fade" transition="in">
                                      <p:cBhvr>
                                        <p:cTn dur="500"/>
                                        <p:tgtEl>
                                          <p:spTgt spid="24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animEffect filter="fade" transition="in">
                                      <p:cBhvr>
                                        <p:cTn dur="500"/>
                                        <p:tgtEl>
                                          <p:spTgt spid="243">
                                            <p:txEl>
                                              <p:pRg end="5" st="5"/>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500"/>
                                        <p:tgtEl>
                                          <p:spTgt spid="259">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500"/>
                                        <p:tgtEl>
                                          <p:spTgt spid="259">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500"/>
                                        <p:tgtEl>
                                          <p:spTgt spid="259">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500"/>
                                        <p:tgtEl>
                                          <p:spTgt spid="259">
                                            <p:txEl>
                                              <p:pRg end="3" st="3"/>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Effect filter="fade" transition="in">
                                      <p:cBhvr>
                                        <p:cTn dur="500"/>
                                        <p:tgtEl>
                                          <p:spTgt spid="259">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nvSpPr>
        <p:spPr>
          <a:xfrm>
            <a:off x="722312" y="815975"/>
            <a:ext cx="7620000" cy="4494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Conductor: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The term conductor is applied to any material that will support a generous flow of charge when a voltage source of limited magnitude is applied across its terminals.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Times"/>
              <a:buNone/>
            </a:pPr>
            <a:r>
              <a:t/>
            </a:r>
            <a:endParaRPr b="1" i="0" sz="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Insulator: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An insulator is a material that offers a very low level of conductivity under pressure from an applied voltage source.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Times"/>
              <a:buNone/>
            </a:pPr>
            <a:r>
              <a:t/>
            </a:r>
            <a:endParaRPr b="1"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Semiconductor: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A semiconductor, therefore, is a material that has a conductivity level somewhere between the extremes of an insulator and a conductor.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The three semiconductors used most frequently in the construction of electronic devices are: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Ge : Germanium</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Si : Silicon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Times New Roman"/>
                <a:ea typeface="Times New Roman"/>
                <a:cs typeface="Times New Roman"/>
                <a:sym typeface="Times New Roman"/>
              </a:rPr>
              <a:t>GaAs : Gallium arsenide</a:t>
            </a:r>
            <a:endParaRPr b="0" i="0" sz="1400" u="none" cap="none" strike="noStrike">
              <a:solidFill>
                <a:srgbClr val="000000"/>
              </a:solidFill>
              <a:latin typeface="Arial"/>
              <a:ea typeface="Arial"/>
              <a:cs typeface="Arial"/>
              <a:sym typeface="Arial"/>
            </a:endParaRPr>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Resistivity</a:t>
            </a:r>
            <a:endParaRPr b="0" i="0" sz="1400" u="none" cap="none" strike="noStrike">
              <a:solidFill>
                <a:srgbClr val="000000"/>
              </a:solidFill>
              <a:latin typeface="Arial"/>
              <a:ea typeface="Arial"/>
              <a:cs typeface="Arial"/>
              <a:sym typeface="Arial"/>
            </a:endParaRPr>
          </a:p>
        </p:txBody>
      </p:sp>
      <p:sp>
        <p:nvSpPr>
          <p:cNvPr id="269" name="Google Shape;269;p26"/>
          <p:cNvSpPr txBox="1"/>
          <p:nvPr/>
        </p:nvSpPr>
        <p:spPr>
          <a:xfrm>
            <a:off x="844550" y="238125"/>
            <a:ext cx="768985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Semiconductor Materials</a:t>
            </a:r>
            <a:endParaRPr b="0" i="0" sz="1400" u="none" cap="none" strike="noStrike">
              <a:solidFill>
                <a:srgbClr val="000000"/>
              </a:solidFill>
              <a:latin typeface="Arial"/>
              <a:ea typeface="Arial"/>
              <a:cs typeface="Arial"/>
              <a:sym typeface="Arial"/>
            </a:endParaRPr>
          </a:p>
        </p:txBody>
      </p:sp>
      <p:pic>
        <p:nvPicPr>
          <p:cNvPr descr="D:\FREELANCE\POWER POINT\BOYLESTAD\MISSING ARTS\CHAP01\boy_f_01004.jpg" id="270" name="Google Shape;270;p26"/>
          <p:cNvPicPr preferRelativeResize="0"/>
          <p:nvPr/>
        </p:nvPicPr>
        <p:blipFill rotWithShape="1">
          <a:blip r:embed="rId3">
            <a:alphaModFix/>
          </a:blip>
          <a:srcRect b="0" l="0" r="0" t="0"/>
          <a:stretch/>
        </p:blipFill>
        <p:spPr>
          <a:xfrm>
            <a:off x="5791200" y="3860800"/>
            <a:ext cx="2438400" cy="1622425"/>
          </a:xfrm>
          <a:prstGeom prst="rect">
            <a:avLst/>
          </a:prstGeom>
          <a:noFill/>
          <a:ln>
            <a:noFill/>
          </a:ln>
        </p:spPr>
      </p:pic>
      <p:pic>
        <p:nvPicPr>
          <p:cNvPr id="271" name="Google Shape;271;p26"/>
          <p:cNvPicPr preferRelativeResize="0"/>
          <p:nvPr/>
        </p:nvPicPr>
        <p:blipFill rotWithShape="1">
          <a:blip r:embed="rId4">
            <a:alphaModFix/>
          </a:blip>
          <a:srcRect b="0" l="0" r="0" t="0"/>
          <a:stretch/>
        </p:blipFill>
        <p:spPr>
          <a:xfrm>
            <a:off x="2590800" y="4883150"/>
            <a:ext cx="2743200" cy="555625"/>
          </a:xfrm>
          <a:prstGeom prst="rect">
            <a:avLst/>
          </a:prstGeom>
          <a:noFill/>
          <a:ln>
            <a:noFill/>
          </a:ln>
        </p:spPr>
      </p:pic>
      <p:pic>
        <p:nvPicPr>
          <p:cNvPr id="272" name="Google Shape;272;p26"/>
          <p:cNvPicPr preferRelativeResize="0"/>
          <p:nvPr/>
        </p:nvPicPr>
        <p:blipFill rotWithShape="1">
          <a:blip r:embed="rId5">
            <a:alphaModFix/>
          </a:blip>
          <a:srcRect b="0" l="0" r="0" t="0"/>
          <a:stretch/>
        </p:blipFill>
        <p:spPr>
          <a:xfrm>
            <a:off x="788987" y="5438775"/>
            <a:ext cx="7427912" cy="971550"/>
          </a:xfrm>
          <a:prstGeom prst="rect">
            <a:avLst/>
          </a:prstGeom>
          <a:noFill/>
          <a:ln>
            <a:noFill/>
          </a:ln>
        </p:spPr>
      </p:pic>
      <p:sp>
        <p:nvSpPr>
          <p:cNvPr id="273" name="Google Shape;273;p2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274" name="Google Shape;274;p2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500"/>
                                        <p:tgtEl>
                                          <p:spTgt spid="26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500"/>
                                        <p:tgtEl>
                                          <p:spTgt spid="26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500"/>
                                        <p:tgtEl>
                                          <p:spTgt spid="26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500"/>
                                        <p:tgtEl>
                                          <p:spTgt spid="26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500"/>
                                        <p:tgtEl>
                                          <p:spTgt spid="268">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500"/>
                                        <p:tgtEl>
                                          <p:spTgt spid="268">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500"/>
                                        <p:tgtEl>
                                          <p:spTgt spid="268">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500"/>
                                        <p:tgtEl>
                                          <p:spTgt spid="268">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500"/>
                                        <p:tgtEl>
                                          <p:spTgt spid="268">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8">
                                            <p:txEl>
                                              <p:pRg end="9" st="9"/>
                                            </p:txEl>
                                          </p:spTgt>
                                        </p:tgtEl>
                                        <p:attrNameLst>
                                          <p:attrName>style.visibility</p:attrName>
                                        </p:attrNameLst>
                                      </p:cBhvr>
                                      <p:to>
                                        <p:strVal val="visible"/>
                                      </p:to>
                                    </p:set>
                                    <p:animEffect filter="fade" transition="in">
                                      <p:cBhvr>
                                        <p:cTn dur="500"/>
                                        <p:tgtEl>
                                          <p:spTgt spid="268">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8">
                                            <p:txEl>
                                              <p:pRg end="10" st="10"/>
                                            </p:txEl>
                                          </p:spTgt>
                                        </p:tgtEl>
                                        <p:attrNameLst>
                                          <p:attrName>style.visibility</p:attrName>
                                        </p:attrNameLst>
                                      </p:cBhvr>
                                      <p:to>
                                        <p:strVal val="visible"/>
                                      </p:to>
                                    </p:set>
                                    <p:animEffect filter="fade" transition="in">
                                      <p:cBhvr>
                                        <p:cTn dur="500"/>
                                        <p:tgtEl>
                                          <p:spTgt spid="268">
                                            <p:txEl>
                                              <p:pRg end="10" st="1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68">
                                            <p:txEl>
                                              <p:pRg end="11" st="11"/>
                                            </p:txEl>
                                          </p:spTgt>
                                        </p:tgtEl>
                                        <p:attrNameLst>
                                          <p:attrName>style.visibility</p:attrName>
                                        </p:attrNameLst>
                                      </p:cBhvr>
                                      <p:to>
                                        <p:strVal val="visible"/>
                                      </p:to>
                                    </p:set>
                                    <p:animEffect filter="fade" transition="in">
                                      <p:cBhvr>
                                        <p:cTn dur="500"/>
                                        <p:tgtEl>
                                          <p:spTgt spid="268">
                                            <p:txEl>
                                              <p:pRg end="11" st="1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68">
                                            <p:txEl>
                                              <p:pRg end="12" st="12"/>
                                            </p:txEl>
                                          </p:spTgt>
                                        </p:tgtEl>
                                        <p:attrNameLst>
                                          <p:attrName>style.visibility</p:attrName>
                                        </p:attrNameLst>
                                      </p:cBhvr>
                                      <p:to>
                                        <p:strVal val="visible"/>
                                      </p:to>
                                    </p:set>
                                    <p:animEffect filter="fade" transition="in">
                                      <p:cBhvr>
                                        <p:cTn dur="500"/>
                                        <p:tgtEl>
                                          <p:spTgt spid="268">
                                            <p:txEl>
                                              <p:pRg end="12" st="1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68">
                                            <p:txEl>
                                              <p:pRg end="13" st="13"/>
                                            </p:txEl>
                                          </p:spTgt>
                                        </p:tgtEl>
                                        <p:attrNameLst>
                                          <p:attrName>style.visibility</p:attrName>
                                        </p:attrNameLst>
                                      </p:cBhvr>
                                      <p:to>
                                        <p:strVal val="visible"/>
                                      </p:to>
                                    </p:set>
                                    <p:animEffect filter="fade" transition="in">
                                      <p:cBhvr>
                                        <p:cTn dur="500"/>
                                        <p:tgtEl>
                                          <p:spTgt spid="268">
                                            <p:txEl>
                                              <p:pRg end="13" st="1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609600" y="2209800"/>
            <a:ext cx="77724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4400"/>
              <a:buFont typeface="Times"/>
              <a:buNone/>
            </a:pPr>
            <a:r>
              <a:rPr b="0" i="0" lang="en-US" sz="4400" u="none">
                <a:solidFill>
                  <a:schemeClr val="accent2"/>
                </a:solidFill>
                <a:latin typeface="Times"/>
                <a:ea typeface="Times"/>
                <a:cs typeface="Times"/>
                <a:sym typeface="Times"/>
              </a:rPr>
              <a:t>Semiconductor Basics</a:t>
            </a:r>
            <a:endParaRPr/>
          </a:p>
        </p:txBody>
      </p:sp>
      <p:sp>
        <p:nvSpPr>
          <p:cNvPr id="280" name="Google Shape;280;p2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281" name="Google Shape;281;p2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nvSpPr>
        <p:spPr>
          <a:xfrm>
            <a:off x="722312" y="815975"/>
            <a:ext cx="7812087" cy="3232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Conductor: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When the number of valence electrons of an atom is less than 4 (i.e. half of the maximum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eight electrons), the material is usually a metal and a conductor.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Insulator: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When the number of valence electrons of an atom is more than 4, the material is usually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non-metal and an insulator.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a:buNone/>
            </a:pPr>
            <a:r>
              <a:t/>
            </a:r>
            <a:endParaRPr b="1"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Semiconductor: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When the number of valence electrons of an atom is 4 (i.e. exactly one-half of the maximum 8 electrons), the material has both metal and non-metal properties and is usually a semi-conductor. </a:t>
            </a:r>
            <a:endParaRPr b="0" i="0" sz="1400" u="none" cap="none" strike="noStrike">
              <a:solidFill>
                <a:srgbClr val="000000"/>
              </a:solidFill>
              <a:latin typeface="Arial"/>
              <a:ea typeface="Arial"/>
              <a:cs typeface="Arial"/>
              <a:sym typeface="Arial"/>
            </a:endParaRPr>
          </a:p>
        </p:txBody>
      </p:sp>
      <p:sp>
        <p:nvSpPr>
          <p:cNvPr id="287" name="Google Shape;287;p28"/>
          <p:cNvSpPr txBox="1"/>
          <p:nvPr/>
        </p:nvSpPr>
        <p:spPr>
          <a:xfrm>
            <a:off x="844550" y="238125"/>
            <a:ext cx="768985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Semiconductor Materials</a:t>
            </a:r>
            <a:endParaRPr b="0" i="0" sz="1400" u="none" cap="none" strike="noStrike">
              <a:solidFill>
                <a:srgbClr val="000000"/>
              </a:solidFill>
              <a:latin typeface="Arial"/>
              <a:ea typeface="Arial"/>
              <a:cs typeface="Arial"/>
              <a:sym typeface="Arial"/>
            </a:endParaRPr>
          </a:p>
        </p:txBody>
      </p:sp>
      <p:sp>
        <p:nvSpPr>
          <p:cNvPr id="288" name="Google Shape;288;p2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289" name="Google Shape;289;p28"/>
          <p:cNvPicPr preferRelativeResize="0"/>
          <p:nvPr/>
        </p:nvPicPr>
        <p:blipFill rotWithShape="1">
          <a:blip r:embed="rId3">
            <a:alphaModFix/>
          </a:blip>
          <a:srcRect b="0" l="0" r="0" t="0"/>
          <a:stretch/>
        </p:blipFill>
        <p:spPr>
          <a:xfrm>
            <a:off x="1982787" y="1905000"/>
            <a:ext cx="5572125" cy="1766887"/>
          </a:xfrm>
          <a:prstGeom prst="rect">
            <a:avLst/>
          </a:prstGeom>
          <a:noFill/>
          <a:ln>
            <a:noFill/>
          </a:ln>
        </p:spPr>
      </p:pic>
      <p:pic>
        <p:nvPicPr>
          <p:cNvPr id="290" name="Google Shape;290;p28"/>
          <p:cNvPicPr preferRelativeResize="0"/>
          <p:nvPr/>
        </p:nvPicPr>
        <p:blipFill rotWithShape="1">
          <a:blip r:embed="rId4">
            <a:alphaModFix/>
          </a:blip>
          <a:srcRect b="0" l="0" r="0" t="0"/>
          <a:stretch/>
        </p:blipFill>
        <p:spPr>
          <a:xfrm>
            <a:off x="2209800" y="3284537"/>
            <a:ext cx="5272087" cy="1671637"/>
          </a:xfrm>
          <a:prstGeom prst="rect">
            <a:avLst/>
          </a:prstGeom>
          <a:noFill/>
          <a:ln>
            <a:noFill/>
          </a:ln>
        </p:spPr>
      </p:pic>
      <p:pic>
        <p:nvPicPr>
          <p:cNvPr id="291" name="Google Shape;291;p28"/>
          <p:cNvPicPr preferRelativeResize="0"/>
          <p:nvPr/>
        </p:nvPicPr>
        <p:blipFill rotWithShape="1">
          <a:blip r:embed="rId5">
            <a:alphaModFix/>
          </a:blip>
          <a:srcRect b="0" l="0" r="0" t="0"/>
          <a:stretch/>
        </p:blipFill>
        <p:spPr>
          <a:xfrm>
            <a:off x="2057400" y="4191000"/>
            <a:ext cx="5572125" cy="2309812"/>
          </a:xfrm>
          <a:prstGeom prst="rect">
            <a:avLst/>
          </a:prstGeom>
          <a:noFill/>
          <a:ln>
            <a:noFill/>
          </a:ln>
        </p:spPr>
      </p:pic>
      <p:sp>
        <p:nvSpPr>
          <p:cNvPr id="292" name="Google Shape;292;p2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Effect filter="fade" transition="in">
                                      <p:cBhvr>
                                        <p:cTn dur="500"/>
                                        <p:tgtEl>
                                          <p:spTgt spid="28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Effect filter="fade" transition="in">
                                      <p:cBhvr>
                                        <p:cTn dur="500"/>
                                        <p:tgtEl>
                                          <p:spTgt spid="286">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Effect filter="fade" transition="in">
                                      <p:cBhvr>
                                        <p:cTn dur="500"/>
                                        <p:tgtEl>
                                          <p:spTgt spid="286">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Effect filter="fade" transition="in">
                                      <p:cBhvr>
                                        <p:cTn dur="500"/>
                                        <p:tgtEl>
                                          <p:spTgt spid="286">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Effect filter="fade" transition="in">
                                      <p:cBhvr>
                                        <p:cTn dur="500"/>
                                        <p:tgtEl>
                                          <p:spTgt spid="286">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Effect filter="fade" transition="in">
                                      <p:cBhvr>
                                        <p:cTn dur="500"/>
                                        <p:tgtEl>
                                          <p:spTgt spid="286">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Effect filter="fade" transition="in">
                                      <p:cBhvr>
                                        <p:cTn dur="500"/>
                                        <p:tgtEl>
                                          <p:spTgt spid="286">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6">
                                            <p:txEl>
                                              <p:pRg end="7" st="7"/>
                                            </p:txEl>
                                          </p:spTgt>
                                        </p:tgtEl>
                                        <p:attrNameLst>
                                          <p:attrName>style.visibility</p:attrName>
                                        </p:attrNameLst>
                                      </p:cBhvr>
                                      <p:to>
                                        <p:strVal val="visible"/>
                                      </p:to>
                                    </p:set>
                                    <p:animEffect filter="fade" transition="in">
                                      <p:cBhvr>
                                        <p:cTn dur="500"/>
                                        <p:tgtEl>
                                          <p:spTgt spid="286">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86">
                                            <p:txEl>
                                              <p:pRg end="8" st="8"/>
                                            </p:txEl>
                                          </p:spTgt>
                                        </p:tgtEl>
                                        <p:attrNameLst>
                                          <p:attrName>style.visibility</p:attrName>
                                        </p:attrNameLst>
                                      </p:cBhvr>
                                      <p:to>
                                        <p:strVal val="visible"/>
                                      </p:to>
                                    </p:set>
                                    <p:animEffect filter="fade" transition="in">
                                      <p:cBhvr>
                                        <p:cTn dur="500"/>
                                        <p:tgtEl>
                                          <p:spTgt spid="286">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86">
                                            <p:txEl>
                                              <p:pRg end="9" st="9"/>
                                            </p:txEl>
                                          </p:spTgt>
                                        </p:tgtEl>
                                        <p:attrNameLst>
                                          <p:attrName>style.visibility</p:attrName>
                                        </p:attrNameLst>
                                      </p:cBhvr>
                                      <p:to>
                                        <p:strVal val="visible"/>
                                      </p:to>
                                    </p:set>
                                    <p:animEffect filter="fade" transition="in">
                                      <p:cBhvr>
                                        <p:cTn dur="500"/>
                                        <p:tgtEl>
                                          <p:spTgt spid="286">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0" st="0"/>
                                            </p:txEl>
                                          </p:spTgt>
                                        </p:tgtEl>
                                      </p:cBhvr>
                                    </p:animEffect>
                                    <p:set>
                                      <p:cBhvr>
                                        <p:cTn dur="1" fill="hold">
                                          <p:stCondLst>
                                            <p:cond delay="500"/>
                                          </p:stCondLst>
                                        </p:cTn>
                                        <p:tgtEl>
                                          <p:spTgt spid="286">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1" st="1"/>
                                            </p:txEl>
                                          </p:spTgt>
                                        </p:tgtEl>
                                      </p:cBhvr>
                                    </p:animEffect>
                                    <p:set>
                                      <p:cBhvr>
                                        <p:cTn dur="1" fill="hold">
                                          <p:stCondLst>
                                            <p:cond delay="500"/>
                                          </p:stCondLst>
                                        </p:cTn>
                                        <p:tgtEl>
                                          <p:spTgt spid="286">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2" st="2"/>
                                            </p:txEl>
                                          </p:spTgt>
                                        </p:tgtEl>
                                      </p:cBhvr>
                                    </p:animEffect>
                                    <p:set>
                                      <p:cBhvr>
                                        <p:cTn dur="1" fill="hold">
                                          <p:stCondLst>
                                            <p:cond delay="500"/>
                                          </p:stCondLst>
                                        </p:cTn>
                                        <p:tgtEl>
                                          <p:spTgt spid="286">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3" st="3"/>
                                            </p:txEl>
                                          </p:spTgt>
                                        </p:tgtEl>
                                      </p:cBhvr>
                                    </p:animEffect>
                                    <p:set>
                                      <p:cBhvr>
                                        <p:cTn dur="1" fill="hold">
                                          <p:stCondLst>
                                            <p:cond delay="500"/>
                                          </p:stCondLst>
                                        </p:cTn>
                                        <p:tgtEl>
                                          <p:spTgt spid="286">
                                            <p:txEl>
                                              <p:pRg end="3" st="3"/>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4" st="4"/>
                                            </p:txEl>
                                          </p:spTgt>
                                        </p:tgtEl>
                                      </p:cBhvr>
                                    </p:animEffect>
                                    <p:set>
                                      <p:cBhvr>
                                        <p:cTn dur="1" fill="hold">
                                          <p:stCondLst>
                                            <p:cond delay="500"/>
                                          </p:stCondLst>
                                        </p:cTn>
                                        <p:tgtEl>
                                          <p:spTgt spid="286">
                                            <p:txEl>
                                              <p:pRg end="4" st="4"/>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5" st="5"/>
                                            </p:txEl>
                                          </p:spTgt>
                                        </p:tgtEl>
                                      </p:cBhvr>
                                    </p:animEffect>
                                    <p:set>
                                      <p:cBhvr>
                                        <p:cTn dur="1" fill="hold">
                                          <p:stCondLst>
                                            <p:cond delay="500"/>
                                          </p:stCondLst>
                                        </p:cTn>
                                        <p:tgtEl>
                                          <p:spTgt spid="286">
                                            <p:txEl>
                                              <p:pRg end="5" st="5"/>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6" st="6"/>
                                            </p:txEl>
                                          </p:spTgt>
                                        </p:tgtEl>
                                      </p:cBhvr>
                                    </p:animEffect>
                                    <p:set>
                                      <p:cBhvr>
                                        <p:cTn dur="1" fill="hold">
                                          <p:stCondLst>
                                            <p:cond delay="500"/>
                                          </p:stCondLst>
                                        </p:cTn>
                                        <p:tgtEl>
                                          <p:spTgt spid="286">
                                            <p:txEl>
                                              <p:pRg end="6" st="6"/>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7" st="7"/>
                                            </p:txEl>
                                          </p:spTgt>
                                        </p:tgtEl>
                                      </p:cBhvr>
                                    </p:animEffect>
                                    <p:set>
                                      <p:cBhvr>
                                        <p:cTn dur="1" fill="hold">
                                          <p:stCondLst>
                                            <p:cond delay="500"/>
                                          </p:stCondLst>
                                        </p:cTn>
                                        <p:tgtEl>
                                          <p:spTgt spid="286">
                                            <p:txEl>
                                              <p:pRg end="7" st="7"/>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8" st="8"/>
                                            </p:txEl>
                                          </p:spTgt>
                                        </p:tgtEl>
                                      </p:cBhvr>
                                    </p:animEffect>
                                    <p:set>
                                      <p:cBhvr>
                                        <p:cTn dur="1" fill="hold">
                                          <p:stCondLst>
                                            <p:cond delay="500"/>
                                          </p:stCondLst>
                                        </p:cTn>
                                        <p:tgtEl>
                                          <p:spTgt spid="286">
                                            <p:txEl>
                                              <p:pRg end="8" st="8"/>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xEl>
                                              <p:pRg end="9" st="9"/>
                                            </p:txEl>
                                          </p:spTgt>
                                        </p:tgtEl>
                                      </p:cBhvr>
                                    </p:animEffect>
                                    <p:set>
                                      <p:cBhvr>
                                        <p:cTn dur="1" fill="hold">
                                          <p:stCondLst>
                                            <p:cond delay="500"/>
                                          </p:stCondLst>
                                        </p:cTn>
                                        <p:tgtEl>
                                          <p:spTgt spid="286">
                                            <p:txEl>
                                              <p:pRg end="9" st="9"/>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9"/>
                                        </p:tgtEl>
                                      </p:cBhvr>
                                    </p:animEffect>
                                    <p:set>
                                      <p:cBhvr>
                                        <p:cTn dur="1" fill="hold">
                                          <p:stCondLst>
                                            <p:cond delay="500"/>
                                          </p:stCondLst>
                                        </p:cTn>
                                        <p:tgtEl>
                                          <p:spTgt spid="28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0"/>
                                        </p:tgtEl>
                                      </p:cBhvr>
                                    </p:animEffect>
                                    <p:set>
                                      <p:cBhvr>
                                        <p:cTn dur="1" fill="hold">
                                          <p:stCondLst>
                                            <p:cond delay="500"/>
                                          </p:stCondLst>
                                        </p:cTn>
                                        <p:tgtEl>
                                          <p:spTgt spid="29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nvSpPr>
        <p:spPr>
          <a:xfrm>
            <a:off x="596900" y="238125"/>
            <a:ext cx="7632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Covalent Bonding</a:t>
            </a:r>
            <a:endParaRPr b="0" i="0" sz="1400" u="none" cap="none" strike="noStrike">
              <a:solidFill>
                <a:srgbClr val="000000"/>
              </a:solidFill>
              <a:latin typeface="Arial"/>
              <a:ea typeface="Arial"/>
              <a:cs typeface="Arial"/>
              <a:sym typeface="Arial"/>
            </a:endParaRPr>
          </a:p>
        </p:txBody>
      </p:sp>
      <p:sp>
        <p:nvSpPr>
          <p:cNvPr id="298" name="Google Shape;298;p29"/>
          <p:cNvSpPr txBox="1"/>
          <p:nvPr/>
        </p:nvSpPr>
        <p:spPr>
          <a:xfrm>
            <a:off x="633412" y="3962400"/>
            <a:ext cx="7824787" cy="2600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a:buNone/>
            </a:pPr>
            <a:r>
              <a:rPr b="1" i="0" lang="en-US" sz="2000" u="none" cap="none" strike="noStrike">
                <a:solidFill>
                  <a:schemeClr val="dk1"/>
                </a:solidFill>
                <a:latin typeface="Times"/>
                <a:ea typeface="Times"/>
                <a:cs typeface="Times"/>
                <a:sym typeface="Times"/>
              </a:rPr>
              <a:t>Covalent Bonding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A bonding of atoms, strengthened by the sharing of electrons, is called </a:t>
            </a:r>
            <a:r>
              <a:rPr b="1" i="1" lang="en-US" sz="1600" u="none" cap="none" strike="noStrike">
                <a:solidFill>
                  <a:schemeClr val="dk1"/>
                </a:solidFill>
                <a:latin typeface="Times"/>
                <a:ea typeface="Times"/>
                <a:cs typeface="Times"/>
                <a:sym typeface="Times"/>
              </a:rPr>
              <a:t>covalent bonding</a:t>
            </a:r>
            <a:r>
              <a:rPr b="0" i="0" lang="en-US" sz="16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imes"/>
              <a:buNone/>
            </a:pPr>
            <a:r>
              <a:t/>
            </a:r>
            <a:endParaRPr b="0" i="0" sz="16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Times"/>
                <a:ea typeface="Times"/>
                <a:cs typeface="Times"/>
                <a:sym typeface="Times"/>
              </a:rPr>
              <a:t>The germanium atom has 32 orbiting electrons, while silicon has 14 orbiting electrons. In each case, there are 4 electrons in the outermost shell (aka </a:t>
            </a:r>
            <a:r>
              <a:rPr b="1" i="1" lang="en-US" sz="1600" u="none" cap="none" strike="noStrike">
                <a:solidFill>
                  <a:schemeClr val="dk1"/>
                </a:solidFill>
                <a:latin typeface="Times"/>
                <a:ea typeface="Times"/>
                <a:cs typeface="Times"/>
                <a:sym typeface="Times"/>
              </a:rPr>
              <a:t>valence shell</a:t>
            </a:r>
            <a:r>
              <a:rPr b="0" i="0" lang="en-US" sz="1600" u="none" cap="none" strike="noStrike">
                <a:solidFill>
                  <a:schemeClr val="dk1"/>
                </a:solidFill>
                <a:latin typeface="Times"/>
                <a:ea typeface="Times"/>
                <a:cs typeface="Times"/>
                <a:sym typeface="Times"/>
              </a:rPr>
              <a:t>). These four electrons in the outermost shell are referred to as </a:t>
            </a:r>
            <a:r>
              <a:rPr b="1" i="1" lang="en-US" sz="1600" u="none" cap="none" strike="noStrike">
                <a:solidFill>
                  <a:schemeClr val="dk1"/>
                </a:solidFill>
                <a:latin typeface="Times"/>
                <a:ea typeface="Times"/>
                <a:cs typeface="Times"/>
                <a:sym typeface="Times"/>
              </a:rPr>
              <a:t>valence electrons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600"/>
              <a:buFont typeface="Arial"/>
              <a:buChar char="•"/>
            </a:pPr>
            <a:r>
              <a:rPr b="0" i="0" lang="en-US" sz="1600" u="none" cap="none" strike="noStrike">
                <a:solidFill>
                  <a:schemeClr val="dk1"/>
                </a:solidFill>
                <a:latin typeface="Times"/>
                <a:ea typeface="Times"/>
                <a:cs typeface="Times"/>
                <a:sym typeface="Times"/>
              </a:rPr>
              <a:t>In a pure germanium or silicon crystal these 4 valence electrons are bonded to 4 adjoining atoms. Both Ge and Si are referred to as </a:t>
            </a:r>
            <a:r>
              <a:rPr b="1" i="1" lang="en-US" sz="1600" u="none" cap="none" strike="noStrike">
                <a:solidFill>
                  <a:schemeClr val="dk1"/>
                </a:solidFill>
                <a:latin typeface="Times"/>
                <a:ea typeface="Times"/>
                <a:cs typeface="Times"/>
                <a:sym typeface="Times"/>
              </a:rPr>
              <a:t>tetravalent atoms </a:t>
            </a:r>
            <a:r>
              <a:rPr b="0" i="0" lang="en-US" sz="1600" u="none" cap="none" strike="noStrike">
                <a:solidFill>
                  <a:schemeClr val="dk1"/>
                </a:solidFill>
                <a:latin typeface="Times"/>
                <a:ea typeface="Times"/>
                <a:cs typeface="Times"/>
                <a:sym typeface="Times"/>
              </a:rPr>
              <a:t>because they each have four valence electrons.</a:t>
            </a:r>
            <a:endParaRPr b="0" i="0" sz="1400" u="none" cap="none" strike="noStrike">
              <a:solidFill>
                <a:srgbClr val="000000"/>
              </a:solidFill>
              <a:latin typeface="Arial"/>
              <a:ea typeface="Arial"/>
              <a:cs typeface="Arial"/>
              <a:sym typeface="Arial"/>
            </a:endParaRPr>
          </a:p>
        </p:txBody>
      </p:sp>
      <p:sp>
        <p:nvSpPr>
          <p:cNvPr id="299" name="Google Shape;299;p2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300" name="Google Shape;300;p29"/>
          <p:cNvGrpSpPr/>
          <p:nvPr/>
        </p:nvGrpSpPr>
        <p:grpSpPr>
          <a:xfrm>
            <a:off x="666750" y="860425"/>
            <a:ext cx="7477125" cy="3025775"/>
            <a:chOff x="667485" y="859797"/>
            <a:chExt cx="7477092" cy="3026403"/>
          </a:xfrm>
        </p:grpSpPr>
        <p:grpSp>
          <p:nvGrpSpPr>
            <p:cNvPr id="301" name="Google Shape;301;p29"/>
            <p:cNvGrpSpPr/>
            <p:nvPr/>
          </p:nvGrpSpPr>
          <p:grpSpPr>
            <a:xfrm>
              <a:off x="667485" y="859797"/>
              <a:ext cx="7477092" cy="3026403"/>
              <a:chOff x="667485" y="859797"/>
              <a:chExt cx="7477092" cy="3026403"/>
            </a:xfrm>
          </p:grpSpPr>
          <p:grpSp>
            <p:nvGrpSpPr>
              <p:cNvPr id="302" name="Google Shape;302;p29"/>
              <p:cNvGrpSpPr/>
              <p:nvPr/>
            </p:nvGrpSpPr>
            <p:grpSpPr>
              <a:xfrm>
                <a:off x="5096577" y="914400"/>
                <a:ext cx="3048000" cy="2971800"/>
                <a:chOff x="5029200" y="1066800"/>
                <a:chExt cx="3048000" cy="2971800"/>
              </a:xfrm>
            </p:grpSpPr>
            <p:pic>
              <p:nvPicPr>
                <p:cNvPr id="303" name="Google Shape;303;p29"/>
                <p:cNvPicPr preferRelativeResize="0"/>
                <p:nvPr/>
              </p:nvPicPr>
              <p:blipFill rotWithShape="1">
                <a:blip r:embed="rId3">
                  <a:alphaModFix/>
                </a:blip>
                <a:srcRect b="0" l="0" r="0" t="0"/>
                <a:stretch/>
              </p:blipFill>
              <p:spPr>
                <a:xfrm>
                  <a:off x="5029200" y="1066800"/>
                  <a:ext cx="2601913" cy="2378075"/>
                </a:xfrm>
                <a:prstGeom prst="rect">
                  <a:avLst/>
                </a:prstGeom>
                <a:noFill/>
                <a:ln>
                  <a:noFill/>
                </a:ln>
              </p:spPr>
            </p:pic>
            <p:sp>
              <p:nvSpPr>
                <p:cNvPr id="304" name="Google Shape;304;p29"/>
                <p:cNvSpPr txBox="1"/>
                <p:nvPr/>
              </p:nvSpPr>
              <p:spPr>
                <a:xfrm>
                  <a:off x="5181600" y="3505200"/>
                  <a:ext cx="28956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Times"/>
                    <a:buNone/>
                  </a:pPr>
                  <a:r>
                    <a:rPr b="0" i="0" lang="en-US" sz="1200" u="none" cap="none" strike="noStrike">
                      <a:solidFill>
                        <a:schemeClr val="dk2"/>
                      </a:solidFill>
                      <a:latin typeface="Times"/>
                      <a:ea typeface="Times"/>
                      <a:cs typeface="Times"/>
                      <a:sym typeface="Times"/>
                    </a:rPr>
                    <a:t>Covalent bonding of the silicon atom.</a:t>
                  </a:r>
                  <a:endParaRPr b="0" i="0" sz="1400" u="none" cap="none" strike="noStrike">
                    <a:solidFill>
                      <a:srgbClr val="000000"/>
                    </a:solidFill>
                    <a:latin typeface="Arial"/>
                    <a:ea typeface="Arial"/>
                    <a:cs typeface="Arial"/>
                    <a:sym typeface="Arial"/>
                  </a:endParaRPr>
                </a:p>
              </p:txBody>
            </p:sp>
          </p:grpSp>
          <p:pic>
            <p:nvPicPr>
              <p:cNvPr descr="D:\FREELANCE\POWER POINT\BOYLESTAD\MISSING ARTS\CHAP01\boy_f_01006.jpg" id="305" name="Google Shape;305;p29"/>
              <p:cNvPicPr preferRelativeResize="0"/>
              <p:nvPr/>
            </p:nvPicPr>
            <p:blipFill rotWithShape="1">
              <a:blip r:embed="rId4">
                <a:alphaModFix/>
              </a:blip>
              <a:srcRect b="0" l="0" r="0" t="0"/>
              <a:stretch/>
            </p:blipFill>
            <p:spPr>
              <a:xfrm>
                <a:off x="667485" y="859797"/>
                <a:ext cx="4126901" cy="2819400"/>
              </a:xfrm>
              <a:prstGeom prst="rect">
                <a:avLst/>
              </a:prstGeom>
              <a:noFill/>
              <a:ln>
                <a:noFill/>
              </a:ln>
            </p:spPr>
          </p:pic>
        </p:grpSp>
        <p:pic>
          <p:nvPicPr>
            <p:cNvPr id="306" name="Google Shape;306;p29"/>
            <p:cNvPicPr preferRelativeResize="0"/>
            <p:nvPr/>
          </p:nvPicPr>
          <p:blipFill rotWithShape="1">
            <a:blip r:embed="rId5">
              <a:alphaModFix/>
            </a:blip>
            <a:srcRect b="0" l="0" r="0" t="0"/>
            <a:stretch/>
          </p:blipFill>
          <p:spPr>
            <a:xfrm>
              <a:off x="913382" y="3520447"/>
              <a:ext cx="3846513" cy="317500"/>
            </a:xfrm>
            <a:prstGeom prst="rect">
              <a:avLst/>
            </a:prstGeom>
            <a:noFill/>
            <a:ln>
              <a:noFill/>
            </a:ln>
          </p:spPr>
        </p:pic>
      </p:grpSp>
      <p:sp>
        <p:nvSpPr>
          <p:cNvPr id="307" name="Google Shape;307;p2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500"/>
                                        <p:tgtEl>
                                          <p:spTgt spid="29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500"/>
                                        <p:tgtEl>
                                          <p:spTgt spid="29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500"/>
                                        <p:tgtEl>
                                          <p:spTgt spid="29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Effect filter="fade" transition="in">
                                      <p:cBhvr>
                                        <p:cTn dur="500"/>
                                        <p:tgtEl>
                                          <p:spTgt spid="29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Effect filter="fade" transition="in">
                                      <p:cBhvr>
                                        <p:cTn dur="500"/>
                                        <p:tgtEl>
                                          <p:spTgt spid="2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nvSpPr>
        <p:spPr>
          <a:xfrm>
            <a:off x="596900" y="238125"/>
            <a:ext cx="7632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Covalent Bonding</a:t>
            </a:r>
            <a:endParaRPr b="0" i="0" sz="1400" u="none" cap="none" strike="noStrike">
              <a:solidFill>
                <a:srgbClr val="000000"/>
              </a:solidFill>
              <a:latin typeface="Arial"/>
              <a:ea typeface="Arial"/>
              <a:cs typeface="Arial"/>
              <a:sym typeface="Arial"/>
            </a:endParaRPr>
          </a:p>
        </p:txBody>
      </p:sp>
      <p:sp>
        <p:nvSpPr>
          <p:cNvPr id="313" name="Google Shape;313;p3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314" name="Google Shape;314;p30"/>
          <p:cNvPicPr preferRelativeResize="0"/>
          <p:nvPr/>
        </p:nvPicPr>
        <p:blipFill rotWithShape="1">
          <a:blip r:embed="rId3">
            <a:alphaModFix/>
          </a:blip>
          <a:srcRect b="0" l="0" r="0" t="0"/>
          <a:stretch/>
        </p:blipFill>
        <p:spPr>
          <a:xfrm>
            <a:off x="76200" y="1143000"/>
            <a:ext cx="5314950" cy="2409825"/>
          </a:xfrm>
          <a:prstGeom prst="rect">
            <a:avLst/>
          </a:prstGeom>
          <a:noFill/>
          <a:ln>
            <a:noFill/>
          </a:ln>
        </p:spPr>
      </p:pic>
      <p:pic>
        <p:nvPicPr>
          <p:cNvPr id="315" name="Google Shape;315;p30"/>
          <p:cNvPicPr preferRelativeResize="0"/>
          <p:nvPr/>
        </p:nvPicPr>
        <p:blipFill rotWithShape="1">
          <a:blip r:embed="rId4">
            <a:alphaModFix/>
          </a:blip>
          <a:srcRect b="0" l="0" r="0" t="0"/>
          <a:stretch/>
        </p:blipFill>
        <p:spPr>
          <a:xfrm>
            <a:off x="4572000" y="2514600"/>
            <a:ext cx="3871912" cy="3529012"/>
          </a:xfrm>
          <a:prstGeom prst="rect">
            <a:avLst/>
          </a:prstGeom>
          <a:noFill/>
          <a:ln>
            <a:noFill/>
          </a:ln>
        </p:spPr>
      </p:pic>
      <p:sp>
        <p:nvSpPr>
          <p:cNvPr id="316" name="Google Shape;316;p3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nvSpPr>
        <p:spPr>
          <a:xfrm>
            <a:off x="533400" y="266700"/>
            <a:ext cx="76962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Free Electron</a:t>
            </a:r>
            <a:endParaRPr b="0" i="0" sz="1400" u="none" cap="none" strike="noStrike">
              <a:solidFill>
                <a:srgbClr val="000000"/>
              </a:solidFill>
              <a:latin typeface="Arial"/>
              <a:ea typeface="Arial"/>
              <a:cs typeface="Arial"/>
              <a:sym typeface="Arial"/>
            </a:endParaRPr>
          </a:p>
        </p:txBody>
      </p:sp>
      <p:sp>
        <p:nvSpPr>
          <p:cNvPr id="322" name="Google Shape;322;p31"/>
          <p:cNvSpPr txBox="1"/>
          <p:nvPr/>
        </p:nvSpPr>
        <p:spPr>
          <a:xfrm>
            <a:off x="609600" y="1295400"/>
            <a:ext cx="7772400" cy="452437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Although the covalent bond will result in a stronger bond between the valence electrons and their parent atom, it is still possible for the valence electrons to absorb sufficient </a:t>
            </a:r>
            <a:r>
              <a:rPr b="0" i="1" lang="en-US" sz="2400" u="none" cap="none" strike="noStrike">
                <a:solidFill>
                  <a:schemeClr val="dk1"/>
                </a:solidFill>
                <a:latin typeface="Times"/>
                <a:ea typeface="Times"/>
                <a:cs typeface="Times"/>
                <a:sym typeface="Times"/>
              </a:rPr>
              <a:t>kinetic energy </a:t>
            </a:r>
            <a:r>
              <a:rPr b="0" i="0" lang="en-US" sz="2400" u="none" cap="none" strike="noStrike">
                <a:solidFill>
                  <a:schemeClr val="dk1"/>
                </a:solidFill>
                <a:latin typeface="Times"/>
                <a:ea typeface="Times"/>
                <a:cs typeface="Times"/>
                <a:sym typeface="Times"/>
              </a:rPr>
              <a:t>from </a:t>
            </a:r>
            <a:r>
              <a:rPr b="0" i="1" lang="en-US" sz="2400" u="none" cap="none" strike="noStrike">
                <a:solidFill>
                  <a:schemeClr val="dk1"/>
                </a:solidFill>
                <a:latin typeface="Times"/>
                <a:ea typeface="Times"/>
                <a:cs typeface="Times"/>
                <a:sym typeface="Times"/>
              </a:rPr>
              <a:t>natural causes</a:t>
            </a:r>
            <a:r>
              <a:rPr b="0" i="0" lang="en-US" sz="2400" u="none" cap="none" strike="noStrike">
                <a:solidFill>
                  <a:schemeClr val="dk1"/>
                </a:solidFill>
                <a:latin typeface="Times"/>
                <a:ea typeface="Times"/>
                <a:cs typeface="Times"/>
                <a:sym typeface="Times"/>
              </a:rPr>
              <a:t> to break the covalent bond and assume the </a:t>
            </a:r>
            <a:r>
              <a:rPr b="1" i="1" lang="en-US" sz="2400" u="none" cap="none" strike="noStrike">
                <a:solidFill>
                  <a:schemeClr val="dk1"/>
                </a:solidFill>
                <a:latin typeface="Times"/>
                <a:ea typeface="Times"/>
                <a:cs typeface="Times"/>
                <a:sym typeface="Times"/>
              </a:rPr>
              <a:t>“free” </a:t>
            </a:r>
            <a:r>
              <a:rPr b="0" i="0" lang="en-US" sz="2400" u="none" cap="none" strike="noStrike">
                <a:solidFill>
                  <a:schemeClr val="dk1"/>
                </a:solidFill>
                <a:latin typeface="Times"/>
                <a:ea typeface="Times"/>
                <a:cs typeface="Times"/>
                <a:sym typeface="Times"/>
              </a:rPr>
              <a:t>state.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2400"/>
              <a:buFont typeface="Times"/>
              <a:buNone/>
            </a:pPr>
            <a:r>
              <a:t/>
            </a:r>
            <a:endParaRPr b="0" i="0" sz="2400" u="none" cap="none" strike="noStrike">
              <a:solidFill>
                <a:schemeClr val="dk1"/>
              </a:solidFill>
              <a:latin typeface="Times"/>
              <a:ea typeface="Times"/>
              <a:cs typeface="Times"/>
              <a:sym typeface="Times"/>
            </a:endParaRPr>
          </a:p>
          <a:p>
            <a:pPr indent="-171450" lvl="0" marL="1714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These natural causes include effects such as light energy in the form of photons and thermal energy from the surrounding medium. At room temperature there are approximately 1.5 X 10</a:t>
            </a:r>
            <a:r>
              <a:rPr b="0" baseline="30000" i="0" lang="en-US" sz="2400" u="none" cap="none" strike="noStrike">
                <a:solidFill>
                  <a:schemeClr val="dk1"/>
                </a:solidFill>
                <a:latin typeface="Times"/>
                <a:ea typeface="Times"/>
                <a:cs typeface="Times"/>
                <a:sym typeface="Times"/>
              </a:rPr>
              <a:t>10 </a:t>
            </a:r>
            <a:r>
              <a:rPr b="0" i="0" lang="en-US" sz="2400" u="none" cap="none" strike="noStrike">
                <a:solidFill>
                  <a:schemeClr val="dk1"/>
                </a:solidFill>
                <a:latin typeface="Times"/>
                <a:ea typeface="Times"/>
                <a:cs typeface="Times"/>
                <a:sym typeface="Times"/>
              </a:rPr>
              <a:t>free carriers in a cubic centimeter of </a:t>
            </a:r>
            <a:r>
              <a:rPr b="1" i="1" lang="en-US" sz="2400" u="none" cap="none" strike="noStrike">
                <a:solidFill>
                  <a:schemeClr val="dk1"/>
                </a:solidFill>
                <a:latin typeface="Times"/>
                <a:ea typeface="Times"/>
                <a:cs typeface="Times"/>
                <a:sym typeface="Times"/>
              </a:rPr>
              <a:t>intrinsic</a:t>
            </a:r>
            <a:r>
              <a:rPr b="0" i="0" lang="en-US" sz="2400" u="none" cap="none" strike="noStrike">
                <a:solidFill>
                  <a:schemeClr val="dk1"/>
                </a:solidFill>
                <a:latin typeface="Times"/>
                <a:ea typeface="Times"/>
                <a:cs typeface="Times"/>
                <a:sym typeface="Times"/>
              </a:rPr>
              <a:t> silicon material.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200"/>
              <a:buFont typeface="Times"/>
              <a:buNone/>
            </a:pPr>
            <a:r>
              <a:t/>
            </a:r>
            <a:endParaRPr b="1" i="1" sz="12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200"/>
              <a:buFont typeface="Arial"/>
              <a:buNone/>
            </a:pPr>
            <a:r>
              <a:t/>
            </a:r>
            <a:endParaRPr b="1" i="1" sz="1200" u="none" cap="none" strike="noStrike">
              <a:solidFill>
                <a:schemeClr val="dk1"/>
              </a:solidFill>
              <a:latin typeface="Times"/>
              <a:ea typeface="Times"/>
              <a:cs typeface="Times"/>
              <a:sym typeface="Times"/>
            </a:endParaRPr>
          </a:p>
        </p:txBody>
      </p:sp>
      <p:sp>
        <p:nvSpPr>
          <p:cNvPr id="323" name="Google Shape;323;p3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324" name="Google Shape;324;p3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500"/>
                                        <p:tgtEl>
                                          <p:spTgt spid="32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500"/>
                                        <p:tgtEl>
                                          <p:spTgt spid="32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500"/>
                                        <p:tgtEl>
                                          <p:spTgt spid="32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500"/>
                                        <p:tgtEl>
                                          <p:spTgt spid="32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500"/>
                                        <p:tgtEl>
                                          <p:spTgt spid="3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609600" y="2209800"/>
            <a:ext cx="77724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4400"/>
              <a:buFont typeface="Times"/>
              <a:buNone/>
            </a:pPr>
            <a:r>
              <a:rPr b="0" i="0" lang="en-US" sz="4400" u="none">
                <a:solidFill>
                  <a:schemeClr val="accent2"/>
                </a:solidFill>
                <a:latin typeface="Times"/>
                <a:ea typeface="Times"/>
                <a:cs typeface="Times"/>
                <a:sym typeface="Times"/>
              </a:rPr>
              <a:t>Background</a:t>
            </a:r>
            <a:endParaRPr/>
          </a:p>
        </p:txBody>
      </p:sp>
      <p:sp>
        <p:nvSpPr>
          <p:cNvPr id="96" name="Google Shape;96;p1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97" name="Google Shape;97;p1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nvSpPr>
        <p:spPr>
          <a:xfrm>
            <a:off x="533400" y="266700"/>
            <a:ext cx="76962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Intrinsic Material</a:t>
            </a:r>
            <a:endParaRPr b="0" i="0" sz="1400" u="none" cap="none" strike="noStrike">
              <a:solidFill>
                <a:srgbClr val="000000"/>
              </a:solidFill>
              <a:latin typeface="Arial"/>
              <a:ea typeface="Arial"/>
              <a:cs typeface="Arial"/>
              <a:sym typeface="Arial"/>
            </a:endParaRPr>
          </a:p>
        </p:txBody>
      </p:sp>
      <p:sp>
        <p:nvSpPr>
          <p:cNvPr id="330" name="Google Shape;330;p32"/>
          <p:cNvSpPr txBox="1"/>
          <p:nvPr/>
        </p:nvSpPr>
        <p:spPr>
          <a:xfrm>
            <a:off x="685800" y="1004887"/>
            <a:ext cx="7848600" cy="56626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0" lang="en-US" sz="1800" u="none" cap="none" strike="noStrike">
                <a:solidFill>
                  <a:schemeClr val="dk1"/>
                </a:solidFill>
                <a:latin typeface="Times"/>
                <a:ea typeface="Times"/>
                <a:cs typeface="Times"/>
                <a:sym typeface="Times"/>
              </a:rPr>
              <a:t>Intrinsic materials are those semiconductors that have been carefully refined to reduce the impurities to a very low level —essentially as pure as can be made available through modern technology.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Times"/>
              <a:buNone/>
            </a:pPr>
            <a:r>
              <a:t/>
            </a:r>
            <a:endParaRPr b="1" i="1" sz="1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The free electrons in the material due only to natural causes are referred to as </a:t>
            </a:r>
            <a:r>
              <a:rPr b="1" i="1" lang="en-US" sz="1800" u="none" cap="none" strike="noStrike">
                <a:solidFill>
                  <a:schemeClr val="dk1"/>
                </a:solidFill>
                <a:latin typeface="Times"/>
                <a:ea typeface="Times"/>
                <a:cs typeface="Times"/>
                <a:sym typeface="Times"/>
              </a:rPr>
              <a:t>intrinsic carriers</a:t>
            </a:r>
            <a:r>
              <a:rPr b="0" i="1" lang="en-US" sz="18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2000"/>
              <a:buFont typeface="Arial"/>
              <a:buNone/>
            </a:pPr>
            <a:r>
              <a:t/>
            </a:r>
            <a:endParaRPr b="0" i="1"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2000"/>
              <a:buFont typeface="Arial"/>
              <a:buNone/>
            </a:pPr>
            <a:r>
              <a:t/>
            </a:r>
            <a:endParaRPr b="0" i="1"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2000"/>
              <a:buFont typeface="Arial"/>
              <a:buNone/>
            </a:pPr>
            <a:r>
              <a:t/>
            </a:r>
            <a:endParaRPr b="0" i="1"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2000"/>
              <a:buFont typeface="Arial"/>
              <a:buNone/>
            </a:pPr>
            <a:r>
              <a:t/>
            </a:r>
            <a:endParaRPr b="0" i="1"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2000"/>
              <a:buFont typeface="Arial"/>
              <a:buNone/>
            </a:pPr>
            <a:r>
              <a:t/>
            </a:r>
            <a:endParaRPr b="0" i="1"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Germanium is a better conductor at room temperature. This may be true, but both are still considered poor conductors in the intrinsic state. </a:t>
            </a:r>
            <a:endParaRPr b="1" i="1" sz="18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900"/>
              <a:buFont typeface="Times"/>
              <a:buNone/>
            </a:pPr>
            <a:r>
              <a:t/>
            </a:r>
            <a:endParaRPr b="1" i="1" sz="9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An increase in temperature of a semiconductor can result in a substantial increase in the number of free electrons in the material.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700"/>
              <a:buFont typeface="Times"/>
              <a:buNone/>
            </a:pPr>
            <a:r>
              <a:t/>
            </a:r>
            <a:endParaRPr b="0" i="0" sz="7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Semiconductor materials such as Ge and Si that show a reduction in resistance with increase in temperature are said to have a </a:t>
            </a:r>
            <a:r>
              <a:rPr b="1" i="1" lang="en-US" sz="1800" u="none" cap="none" strike="noStrike">
                <a:solidFill>
                  <a:schemeClr val="dk1"/>
                </a:solidFill>
                <a:latin typeface="Times"/>
                <a:ea typeface="Times"/>
                <a:cs typeface="Times"/>
                <a:sym typeface="Times"/>
              </a:rPr>
              <a:t>negative temperature coefficient</a:t>
            </a:r>
            <a:r>
              <a:rPr b="0" i="0" lang="en-US" sz="18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sp>
        <p:nvSpPr>
          <p:cNvPr id="331" name="Google Shape;331;p3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332" name="Google Shape;332;p32"/>
          <p:cNvPicPr preferRelativeResize="0"/>
          <p:nvPr/>
        </p:nvPicPr>
        <p:blipFill rotWithShape="1">
          <a:blip r:embed="rId3">
            <a:alphaModFix/>
          </a:blip>
          <a:srcRect b="0" l="0" r="0" t="0"/>
          <a:stretch/>
        </p:blipFill>
        <p:spPr>
          <a:xfrm>
            <a:off x="2703512" y="2830512"/>
            <a:ext cx="3736975" cy="1195387"/>
          </a:xfrm>
          <a:prstGeom prst="rect">
            <a:avLst/>
          </a:prstGeom>
          <a:noFill/>
          <a:ln>
            <a:noFill/>
          </a:ln>
        </p:spPr>
      </p:pic>
      <p:sp>
        <p:nvSpPr>
          <p:cNvPr id="333" name="Google Shape;333;p3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500"/>
                                        <p:tgtEl>
                                          <p:spTgt spid="33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500"/>
                                        <p:tgtEl>
                                          <p:spTgt spid="33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500"/>
                                        <p:tgtEl>
                                          <p:spTgt spid="33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500"/>
                                        <p:tgtEl>
                                          <p:spTgt spid="33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500"/>
                                        <p:tgtEl>
                                          <p:spTgt spid="33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500"/>
                                        <p:tgtEl>
                                          <p:spTgt spid="33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Effect filter="fade" transition="in">
                                      <p:cBhvr>
                                        <p:cTn dur="500"/>
                                        <p:tgtEl>
                                          <p:spTgt spid="33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animEffect filter="fade" transition="in">
                                      <p:cBhvr>
                                        <p:cTn dur="500"/>
                                        <p:tgtEl>
                                          <p:spTgt spid="33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animEffect filter="fade" transition="in">
                                      <p:cBhvr>
                                        <p:cTn dur="500"/>
                                        <p:tgtEl>
                                          <p:spTgt spid="330">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0">
                                            <p:txEl>
                                              <p:pRg end="9" st="9"/>
                                            </p:txEl>
                                          </p:spTgt>
                                        </p:tgtEl>
                                        <p:attrNameLst>
                                          <p:attrName>style.visibility</p:attrName>
                                        </p:attrNameLst>
                                      </p:cBhvr>
                                      <p:to>
                                        <p:strVal val="visible"/>
                                      </p:to>
                                    </p:set>
                                    <p:animEffect filter="fade" transition="in">
                                      <p:cBhvr>
                                        <p:cTn dur="500"/>
                                        <p:tgtEl>
                                          <p:spTgt spid="330">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30">
                                            <p:txEl>
                                              <p:pRg end="10" st="10"/>
                                            </p:txEl>
                                          </p:spTgt>
                                        </p:tgtEl>
                                        <p:attrNameLst>
                                          <p:attrName>style.visibility</p:attrName>
                                        </p:attrNameLst>
                                      </p:cBhvr>
                                      <p:to>
                                        <p:strVal val="visible"/>
                                      </p:to>
                                    </p:set>
                                    <p:animEffect filter="fade" transition="in">
                                      <p:cBhvr>
                                        <p:cTn dur="500"/>
                                        <p:tgtEl>
                                          <p:spTgt spid="330">
                                            <p:txEl>
                                              <p:pRg end="10" st="1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0">
                                            <p:txEl>
                                              <p:pRg end="11" st="11"/>
                                            </p:txEl>
                                          </p:spTgt>
                                        </p:tgtEl>
                                        <p:attrNameLst>
                                          <p:attrName>style.visibility</p:attrName>
                                        </p:attrNameLst>
                                      </p:cBhvr>
                                      <p:to>
                                        <p:strVal val="visible"/>
                                      </p:to>
                                    </p:set>
                                    <p:animEffect filter="fade" transition="in">
                                      <p:cBhvr>
                                        <p:cTn dur="500"/>
                                        <p:tgtEl>
                                          <p:spTgt spid="330">
                                            <p:txEl>
                                              <p:pRg end="11" st="1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30">
                                            <p:txEl>
                                              <p:pRg end="12" st="12"/>
                                            </p:txEl>
                                          </p:spTgt>
                                        </p:tgtEl>
                                        <p:attrNameLst>
                                          <p:attrName>style.visibility</p:attrName>
                                        </p:attrNameLst>
                                      </p:cBhvr>
                                      <p:to>
                                        <p:strVal val="visible"/>
                                      </p:to>
                                    </p:set>
                                    <p:animEffect filter="fade" transition="in">
                                      <p:cBhvr>
                                        <p:cTn dur="500"/>
                                        <p:tgtEl>
                                          <p:spTgt spid="330">
                                            <p:txEl>
                                              <p:pRg end="12" st="1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0">
                                            <p:txEl>
                                              <p:pRg end="13" st="13"/>
                                            </p:txEl>
                                          </p:spTgt>
                                        </p:tgtEl>
                                        <p:attrNameLst>
                                          <p:attrName>style.visibility</p:attrName>
                                        </p:attrNameLst>
                                      </p:cBhvr>
                                      <p:to>
                                        <p:strVal val="visible"/>
                                      </p:to>
                                    </p:set>
                                    <p:animEffect filter="fade" transition="in">
                                      <p:cBhvr>
                                        <p:cTn dur="500"/>
                                        <p:tgtEl>
                                          <p:spTgt spid="330">
                                            <p:txEl>
                                              <p:pRg end="13" st="1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30">
                                            <p:txEl>
                                              <p:pRg end="14" st="14"/>
                                            </p:txEl>
                                          </p:spTgt>
                                        </p:tgtEl>
                                        <p:attrNameLst>
                                          <p:attrName>style.visibility</p:attrName>
                                        </p:attrNameLst>
                                      </p:cBhvr>
                                      <p:to>
                                        <p:strVal val="visible"/>
                                      </p:to>
                                    </p:set>
                                    <p:animEffect filter="fade" transition="in">
                                      <p:cBhvr>
                                        <p:cTn dur="500"/>
                                        <p:tgtEl>
                                          <p:spTgt spid="330">
                                            <p:txEl>
                                              <p:pRg end="14" st="1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nvSpPr>
        <p:spPr>
          <a:xfrm>
            <a:off x="560387" y="101600"/>
            <a:ext cx="7821612"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Energy Levels</a:t>
            </a:r>
            <a:endParaRPr b="0" i="0" sz="1400" u="none" cap="none" strike="noStrike">
              <a:solidFill>
                <a:srgbClr val="000000"/>
              </a:solidFill>
              <a:latin typeface="Arial"/>
              <a:ea typeface="Arial"/>
              <a:cs typeface="Arial"/>
              <a:sym typeface="Arial"/>
            </a:endParaRPr>
          </a:p>
        </p:txBody>
      </p:sp>
      <p:sp>
        <p:nvSpPr>
          <p:cNvPr id="339" name="Google Shape;339;p33"/>
          <p:cNvSpPr txBox="1"/>
          <p:nvPr/>
        </p:nvSpPr>
        <p:spPr>
          <a:xfrm>
            <a:off x="609600" y="703262"/>
            <a:ext cx="7772400" cy="583088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In the isolated atomic structure there are discrete (individual) energy levels associated with each orbiting electron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Each material has its own set of permissible energy levels for the electrons in its atomic structure.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The more distant the electron from the nucleus, the higher the energy state, and any electron that has left its parent atom has a higher energy state than any electron in the atomic structure.</a:t>
            </a:r>
            <a:endParaRPr b="0" i="0" sz="1400" u="none" cap="none" strike="noStrike">
              <a:solidFill>
                <a:srgbClr val="000000"/>
              </a:solidFill>
              <a:latin typeface="Arial"/>
              <a:ea typeface="Arial"/>
              <a:cs typeface="Arial"/>
              <a:sym typeface="Arial"/>
            </a:endParaRPr>
          </a:p>
          <a:p>
            <a:pPr indent="-57150" lvl="0" marL="171450" marR="0" rtl="0" algn="l">
              <a:lnSpc>
                <a:spcPct val="100000"/>
              </a:lnSpc>
              <a:spcBef>
                <a:spcPts val="600"/>
              </a:spcBef>
              <a:spcAft>
                <a:spcPts val="0"/>
              </a:spcAft>
              <a:buClr>
                <a:schemeClr val="dk1"/>
              </a:buClr>
              <a:buSzPts val="1800"/>
              <a:buFont typeface="Arial"/>
              <a:buNone/>
            </a:pPr>
            <a:r>
              <a:t/>
            </a:r>
            <a:endParaRPr b="0" i="0" sz="1800" u="none" cap="none" strike="noStrike">
              <a:solidFill>
                <a:schemeClr val="dk1"/>
              </a:solidFill>
              <a:latin typeface="Times"/>
              <a:ea typeface="Times"/>
              <a:cs typeface="Times"/>
              <a:sym typeface="Times"/>
            </a:endParaRPr>
          </a:p>
          <a:p>
            <a:pPr indent="-95250" lvl="0" marL="171450"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imes"/>
              <a:ea typeface="Times"/>
              <a:cs typeface="Times"/>
              <a:sym typeface="Times"/>
            </a:endParaRPr>
          </a:p>
          <a:p>
            <a:pPr indent="-171450" lvl="0" marL="171450" marR="0" rtl="0" algn="l">
              <a:lnSpc>
                <a:spcPct val="100000"/>
              </a:lnSpc>
              <a:spcBef>
                <a:spcPts val="0"/>
              </a:spcBef>
              <a:spcAft>
                <a:spcPts val="0"/>
              </a:spcAft>
              <a:buClr>
                <a:schemeClr val="dk1"/>
              </a:buClr>
              <a:buSzPts val="2000"/>
              <a:buFont typeface="Times"/>
              <a:buNone/>
            </a:pPr>
            <a:r>
              <a:rPr b="1" i="0" lang="en-US" sz="2000" u="none" cap="none" strike="noStrike">
                <a:solidFill>
                  <a:schemeClr val="dk1"/>
                </a:solidFill>
                <a:latin typeface="Times"/>
                <a:ea typeface="Times"/>
                <a:cs typeface="Times"/>
                <a:sym typeface="Times"/>
              </a:rPr>
              <a:t>Ionization</a:t>
            </a:r>
            <a:r>
              <a:rPr b="0" i="0" lang="en-US" sz="20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Ionization is the mechanism whereby an electron can absorb sufficient energy to break away from the atomic structure and enter the conduction band. The energy associated with each electron is measured in </a:t>
            </a:r>
            <a:r>
              <a:rPr b="0" i="1" lang="en-US" sz="1600" u="none" cap="none" strike="noStrike">
                <a:solidFill>
                  <a:schemeClr val="dk1"/>
                </a:solidFill>
                <a:latin typeface="Times"/>
                <a:ea typeface="Times"/>
                <a:cs typeface="Times"/>
                <a:sym typeface="Times"/>
              </a:rPr>
              <a:t>electron volts </a:t>
            </a:r>
            <a:r>
              <a:rPr b="0" i="0" lang="en-US" sz="1600" u="none" cap="none" strike="noStrike">
                <a:solidFill>
                  <a:schemeClr val="dk1"/>
                </a:solidFill>
                <a:latin typeface="Times"/>
                <a:ea typeface="Times"/>
                <a:cs typeface="Times"/>
                <a:sym typeface="Times"/>
              </a:rPr>
              <a:t>(eV). </a:t>
            </a:r>
            <a:r>
              <a:rPr b="0" i="1" lang="en-US" sz="1600" u="none" cap="none" strike="noStrike">
                <a:solidFill>
                  <a:schemeClr val="dk1"/>
                </a:solidFill>
                <a:latin typeface="Times"/>
                <a:ea typeface="Times"/>
                <a:cs typeface="Times"/>
                <a:sym typeface="Times"/>
              </a:rPr>
              <a:t>W (energy)= QV  </a:t>
            </a:r>
            <a:r>
              <a:rPr b="0" i="0" lang="en-US" sz="1600" u="none" cap="none" strike="noStrike">
                <a:solidFill>
                  <a:schemeClr val="dk1"/>
                </a:solidFill>
                <a:latin typeface="Times"/>
                <a:ea typeface="Times"/>
                <a:cs typeface="Times"/>
                <a:sym typeface="Times"/>
              </a:rPr>
              <a:t>eV</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600"/>
              <a:buFont typeface="Times"/>
              <a:buNone/>
            </a:pPr>
            <a:r>
              <a:rPr b="0" i="1" lang="en-US" sz="1600" u="none" cap="none" strike="noStrike">
                <a:solidFill>
                  <a:schemeClr val="dk1"/>
                </a:solidFill>
                <a:latin typeface="Times"/>
                <a:ea typeface="Times"/>
                <a:cs typeface="Times"/>
                <a:sym typeface="Times"/>
              </a:rPr>
              <a:t>Q </a:t>
            </a:r>
            <a:r>
              <a:rPr b="0" i="0" lang="en-US" sz="1600" u="none" cap="none" strike="noStrike">
                <a:solidFill>
                  <a:schemeClr val="dk1"/>
                </a:solidFill>
                <a:latin typeface="Times"/>
                <a:ea typeface="Times"/>
                <a:cs typeface="Times"/>
                <a:sym typeface="Times"/>
              </a:rPr>
              <a:t>is the charge associated with a single electron in </a:t>
            </a:r>
            <a:r>
              <a:rPr b="0" i="1" lang="en-US" sz="1600" u="none" cap="none" strike="noStrike">
                <a:solidFill>
                  <a:schemeClr val="dk1"/>
                </a:solidFill>
                <a:latin typeface="Times"/>
                <a:ea typeface="Times"/>
                <a:cs typeface="Times"/>
                <a:sym typeface="Times"/>
              </a:rPr>
              <a:t>coulomb</a:t>
            </a:r>
            <a:r>
              <a:rPr b="0" i="0" lang="en-US" sz="1600" u="none" cap="none" strike="noStrike">
                <a:solidFill>
                  <a:schemeClr val="dk1"/>
                </a:solidFill>
                <a:latin typeface="Times"/>
                <a:ea typeface="Times"/>
                <a:cs typeface="Times"/>
                <a:sym typeface="Times"/>
              </a:rPr>
              <a:t>, and </a:t>
            </a:r>
            <a:r>
              <a:rPr b="0" i="1" lang="en-US" sz="1600" u="none" cap="none" strike="noStrike">
                <a:solidFill>
                  <a:schemeClr val="dk1"/>
                </a:solidFill>
                <a:latin typeface="Times"/>
                <a:ea typeface="Times"/>
                <a:cs typeface="Times"/>
                <a:sym typeface="Times"/>
              </a:rPr>
              <a:t>V </a:t>
            </a:r>
            <a:r>
              <a:rPr b="0" i="0" lang="en-US" sz="1600" u="none" cap="none" strike="noStrike">
                <a:solidFill>
                  <a:schemeClr val="dk1"/>
                </a:solidFill>
                <a:latin typeface="Times"/>
                <a:ea typeface="Times"/>
                <a:cs typeface="Times"/>
                <a:sym typeface="Times"/>
              </a:rPr>
              <a:t>is potential diff (V)</a:t>
            </a:r>
            <a:endParaRPr b="0" i="0" sz="1400" u="none" cap="none" strike="noStrike">
              <a:solidFill>
                <a:srgbClr val="000000"/>
              </a:solidFill>
              <a:latin typeface="Arial"/>
              <a:ea typeface="Arial"/>
              <a:cs typeface="Arial"/>
              <a:sym typeface="Arial"/>
            </a:endParaRPr>
          </a:p>
        </p:txBody>
      </p:sp>
      <p:sp>
        <p:nvSpPr>
          <p:cNvPr id="340" name="Google Shape;340;p3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341" name="Google Shape;341;p33"/>
          <p:cNvGrpSpPr/>
          <p:nvPr/>
        </p:nvGrpSpPr>
        <p:grpSpPr>
          <a:xfrm>
            <a:off x="817562" y="3048000"/>
            <a:ext cx="7312025" cy="2016125"/>
            <a:chOff x="817563" y="3011101"/>
            <a:chExt cx="7312533" cy="2016385"/>
          </a:xfrm>
        </p:grpSpPr>
        <p:pic>
          <p:nvPicPr>
            <p:cNvPr descr="D:\FREELANCE\POWER POINT\BOYLESTAD\ARTS\CH 01\f_01008a.jpg" id="342" name="Google Shape;342;p33"/>
            <p:cNvPicPr preferRelativeResize="0"/>
            <p:nvPr/>
          </p:nvPicPr>
          <p:blipFill rotWithShape="1">
            <a:blip r:embed="rId3">
              <a:alphaModFix/>
            </a:blip>
            <a:srcRect b="0" l="0" r="0" t="0"/>
            <a:stretch/>
          </p:blipFill>
          <p:spPr>
            <a:xfrm>
              <a:off x="817563" y="3047999"/>
              <a:ext cx="2720975" cy="1812925"/>
            </a:xfrm>
            <a:prstGeom prst="rect">
              <a:avLst/>
            </a:prstGeom>
            <a:noFill/>
            <a:ln>
              <a:noFill/>
            </a:ln>
          </p:spPr>
        </p:pic>
        <p:pic>
          <p:nvPicPr>
            <p:cNvPr id="343" name="Google Shape;343;p33"/>
            <p:cNvPicPr preferRelativeResize="0"/>
            <p:nvPr/>
          </p:nvPicPr>
          <p:blipFill rotWithShape="1">
            <a:blip r:embed="rId4">
              <a:alphaModFix/>
            </a:blip>
            <a:srcRect b="0" l="0" r="0" t="0"/>
            <a:stretch/>
          </p:blipFill>
          <p:spPr>
            <a:xfrm>
              <a:off x="3276600" y="3011101"/>
              <a:ext cx="4853496" cy="2016385"/>
            </a:xfrm>
            <a:prstGeom prst="rect">
              <a:avLst/>
            </a:prstGeom>
            <a:noFill/>
            <a:ln>
              <a:noFill/>
            </a:ln>
          </p:spPr>
        </p:pic>
      </p:grpSp>
      <p:sp>
        <p:nvSpPr>
          <p:cNvPr id="344" name="Google Shape;344;p3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500"/>
                                        <p:tgtEl>
                                          <p:spTgt spid="33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500"/>
                                        <p:tgtEl>
                                          <p:spTgt spid="33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500"/>
                                        <p:tgtEl>
                                          <p:spTgt spid="33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Effect filter="fade" transition="in">
                                      <p:cBhvr>
                                        <p:cTn dur="500"/>
                                        <p:tgtEl>
                                          <p:spTgt spid="33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Effect filter="fade" transition="in">
                                      <p:cBhvr>
                                        <p:cTn dur="500"/>
                                        <p:tgtEl>
                                          <p:spTgt spid="33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animEffect filter="fade" transition="in">
                                      <p:cBhvr>
                                        <p:cTn dur="500"/>
                                        <p:tgtEl>
                                          <p:spTgt spid="33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animEffect filter="fade" transition="in">
                                      <p:cBhvr>
                                        <p:cTn dur="500"/>
                                        <p:tgtEl>
                                          <p:spTgt spid="33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9">
                                            <p:txEl>
                                              <p:pRg end="7" st="7"/>
                                            </p:txEl>
                                          </p:spTgt>
                                        </p:tgtEl>
                                        <p:attrNameLst>
                                          <p:attrName>style.visibility</p:attrName>
                                        </p:attrNameLst>
                                      </p:cBhvr>
                                      <p:to>
                                        <p:strVal val="visible"/>
                                      </p:to>
                                    </p:set>
                                    <p:animEffect filter="fade" transition="in">
                                      <p:cBhvr>
                                        <p:cTn dur="500"/>
                                        <p:tgtEl>
                                          <p:spTgt spid="33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39">
                                            <p:txEl>
                                              <p:pRg end="8" st="8"/>
                                            </p:txEl>
                                          </p:spTgt>
                                        </p:tgtEl>
                                        <p:attrNameLst>
                                          <p:attrName>style.visibility</p:attrName>
                                        </p:attrNameLst>
                                      </p:cBhvr>
                                      <p:to>
                                        <p:strVal val="visible"/>
                                      </p:to>
                                    </p:set>
                                    <p:animEffect filter="fade" transition="in">
                                      <p:cBhvr>
                                        <p:cTn dur="500"/>
                                        <p:tgtEl>
                                          <p:spTgt spid="339">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9">
                                            <p:txEl>
                                              <p:pRg end="9" st="9"/>
                                            </p:txEl>
                                          </p:spTgt>
                                        </p:tgtEl>
                                        <p:attrNameLst>
                                          <p:attrName>style.visibility</p:attrName>
                                        </p:attrNameLst>
                                      </p:cBhvr>
                                      <p:to>
                                        <p:strVal val="visible"/>
                                      </p:to>
                                    </p:set>
                                    <p:animEffect filter="fade" transition="in">
                                      <p:cBhvr>
                                        <p:cTn dur="500"/>
                                        <p:tgtEl>
                                          <p:spTgt spid="339">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39">
                                            <p:txEl>
                                              <p:pRg end="10" st="10"/>
                                            </p:txEl>
                                          </p:spTgt>
                                        </p:tgtEl>
                                        <p:attrNameLst>
                                          <p:attrName>style.visibility</p:attrName>
                                        </p:attrNameLst>
                                      </p:cBhvr>
                                      <p:to>
                                        <p:strVal val="visible"/>
                                      </p:to>
                                    </p:set>
                                    <p:animEffect filter="fade" transition="in">
                                      <p:cBhvr>
                                        <p:cTn dur="500"/>
                                        <p:tgtEl>
                                          <p:spTgt spid="339">
                                            <p:txEl>
                                              <p:pRg end="10" st="1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9">
                                            <p:txEl>
                                              <p:pRg end="11" st="11"/>
                                            </p:txEl>
                                          </p:spTgt>
                                        </p:tgtEl>
                                        <p:attrNameLst>
                                          <p:attrName>style.visibility</p:attrName>
                                        </p:attrNameLst>
                                      </p:cBhvr>
                                      <p:to>
                                        <p:strVal val="visible"/>
                                      </p:to>
                                    </p:set>
                                    <p:animEffect filter="fade" transition="in">
                                      <p:cBhvr>
                                        <p:cTn dur="500"/>
                                        <p:tgtEl>
                                          <p:spTgt spid="339">
                                            <p:txEl>
                                              <p:pRg end="11" st="1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39">
                                            <p:txEl>
                                              <p:pRg end="12" st="12"/>
                                            </p:txEl>
                                          </p:spTgt>
                                        </p:tgtEl>
                                        <p:attrNameLst>
                                          <p:attrName>style.visibility</p:attrName>
                                        </p:attrNameLst>
                                      </p:cBhvr>
                                      <p:to>
                                        <p:strVal val="visible"/>
                                      </p:to>
                                    </p:set>
                                    <p:animEffect filter="fade" transition="in">
                                      <p:cBhvr>
                                        <p:cTn dur="500"/>
                                        <p:tgtEl>
                                          <p:spTgt spid="339">
                                            <p:txEl>
                                              <p:pRg end="12" st="1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9">
                                            <p:txEl>
                                              <p:pRg end="13" st="13"/>
                                            </p:txEl>
                                          </p:spTgt>
                                        </p:tgtEl>
                                        <p:attrNameLst>
                                          <p:attrName>style.visibility</p:attrName>
                                        </p:attrNameLst>
                                      </p:cBhvr>
                                      <p:to>
                                        <p:strVal val="visible"/>
                                      </p:to>
                                    </p:set>
                                    <p:animEffect filter="fade" transition="in">
                                      <p:cBhvr>
                                        <p:cTn dur="500"/>
                                        <p:tgtEl>
                                          <p:spTgt spid="339">
                                            <p:txEl>
                                              <p:pRg end="13" st="1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39">
                                            <p:txEl>
                                              <p:pRg end="14" st="14"/>
                                            </p:txEl>
                                          </p:spTgt>
                                        </p:tgtEl>
                                        <p:attrNameLst>
                                          <p:attrName>style.visibility</p:attrName>
                                        </p:attrNameLst>
                                      </p:cBhvr>
                                      <p:to>
                                        <p:strVal val="visible"/>
                                      </p:to>
                                    </p:set>
                                    <p:animEffect filter="fade" transition="in">
                                      <p:cBhvr>
                                        <p:cTn dur="500"/>
                                        <p:tgtEl>
                                          <p:spTgt spid="339">
                                            <p:txEl>
                                              <p:pRg end="14" st="1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39">
                                            <p:txEl>
                                              <p:pRg end="15" st="15"/>
                                            </p:txEl>
                                          </p:spTgt>
                                        </p:tgtEl>
                                        <p:attrNameLst>
                                          <p:attrName>style.visibility</p:attrName>
                                        </p:attrNameLst>
                                      </p:cBhvr>
                                      <p:to>
                                        <p:strVal val="visible"/>
                                      </p:to>
                                    </p:set>
                                    <p:animEffect filter="fade" transition="in">
                                      <p:cBhvr>
                                        <p:cTn dur="500"/>
                                        <p:tgtEl>
                                          <p:spTgt spid="339">
                                            <p:txEl>
                                              <p:pRg end="15" st="1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339">
                                            <p:txEl>
                                              <p:pRg end="16" st="16"/>
                                            </p:txEl>
                                          </p:spTgt>
                                        </p:tgtEl>
                                        <p:attrNameLst>
                                          <p:attrName>style.visibility</p:attrName>
                                        </p:attrNameLst>
                                      </p:cBhvr>
                                      <p:to>
                                        <p:strVal val="visible"/>
                                      </p:to>
                                    </p:set>
                                    <p:animEffect filter="fade" transition="in">
                                      <p:cBhvr>
                                        <p:cTn dur="500"/>
                                        <p:tgtEl>
                                          <p:spTgt spid="339">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4"/>
          <p:cNvSpPr txBox="1"/>
          <p:nvPr/>
        </p:nvSpPr>
        <p:spPr>
          <a:xfrm>
            <a:off x="630237" y="266700"/>
            <a:ext cx="7827962"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Extrinsic Material - Doping</a:t>
            </a:r>
            <a:endParaRPr b="0" i="0" sz="1400" u="none" cap="none" strike="noStrike">
              <a:solidFill>
                <a:srgbClr val="000000"/>
              </a:solidFill>
              <a:latin typeface="Arial"/>
              <a:ea typeface="Arial"/>
              <a:cs typeface="Arial"/>
              <a:sym typeface="Arial"/>
            </a:endParaRPr>
          </a:p>
        </p:txBody>
      </p:sp>
      <p:sp>
        <p:nvSpPr>
          <p:cNvPr id="350" name="Google Shape;350;p34"/>
          <p:cNvSpPr txBox="1"/>
          <p:nvPr/>
        </p:nvSpPr>
        <p:spPr>
          <a:xfrm>
            <a:off x="838200" y="990600"/>
            <a:ext cx="7620000" cy="532447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The characteristics of semiconductor materials can be altered significantly by the addition of certain impurity atoms into the relatively pure semiconductor material.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The process of adding impurity atoms into the relatively pure semiconductor material is called </a:t>
            </a:r>
            <a:r>
              <a:rPr b="1" i="1" lang="en-US" sz="2000" u="none" cap="none" strike="noStrike">
                <a:solidFill>
                  <a:schemeClr val="dk1"/>
                </a:solidFill>
                <a:latin typeface="Times"/>
                <a:ea typeface="Times"/>
                <a:cs typeface="Times"/>
                <a:sym typeface="Times"/>
              </a:rPr>
              <a:t>doping</a:t>
            </a:r>
            <a:r>
              <a:rPr b="0" i="0" lang="en-US" sz="20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These impurities, although only added to perhaps 1 part in 10 million, can alter the energy band structure sufficiently to totally change the electrical properties of the material.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chemeClr val="dk1"/>
              </a:buClr>
              <a:buSzPts val="2000"/>
              <a:buFont typeface="Times"/>
              <a:buNone/>
            </a:pPr>
            <a:r>
              <a:rPr b="1" i="0" lang="en-US" sz="2000" u="none" cap="none" strike="noStrike">
                <a:solidFill>
                  <a:schemeClr val="dk1"/>
                </a:solidFill>
                <a:latin typeface="Times"/>
                <a:ea typeface="Times"/>
                <a:cs typeface="Times"/>
                <a:sym typeface="Times"/>
              </a:rPr>
              <a:t>Extrinsic material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2000"/>
              <a:buFont typeface="Times"/>
              <a:buNone/>
            </a:pPr>
            <a:r>
              <a:rPr b="0" i="0" lang="en-US" sz="2000" u="none" cap="none" strike="noStrike">
                <a:solidFill>
                  <a:schemeClr val="dk1"/>
                </a:solidFill>
                <a:latin typeface="Times"/>
                <a:ea typeface="Times"/>
                <a:cs typeface="Times"/>
                <a:sym typeface="Times"/>
              </a:rPr>
              <a:t>A semiconductor material that has been subjected to the doping process is called an extrinsic material.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2000"/>
              <a:buFont typeface="Times"/>
              <a:buNone/>
            </a:pPr>
            <a:r>
              <a:rPr b="0" i="0" lang="en-US" sz="2000" u="none" cap="none" strike="noStrike">
                <a:solidFill>
                  <a:schemeClr val="dk1"/>
                </a:solidFill>
                <a:latin typeface="Times"/>
                <a:ea typeface="Times"/>
                <a:cs typeface="Times"/>
                <a:sym typeface="Times"/>
              </a:rPr>
              <a:t>There are two extrinsic materials of immeasurable importance to semiconductor device fabrication: </a:t>
            </a:r>
            <a:endParaRPr b="0" i="0" sz="1400" u="none" cap="none" strike="noStrike">
              <a:solidFill>
                <a:srgbClr val="000000"/>
              </a:solidFill>
              <a:latin typeface="Arial"/>
              <a:ea typeface="Arial"/>
              <a:cs typeface="Arial"/>
              <a:sym typeface="Arial"/>
            </a:endParaRPr>
          </a:p>
          <a:p>
            <a:pPr indent="-171450" lvl="1" marL="628650" marR="0" rtl="0" algn="l">
              <a:lnSpc>
                <a:spcPct val="100000"/>
              </a:lnSpc>
              <a:spcBef>
                <a:spcPts val="600"/>
              </a:spcBef>
              <a:spcAft>
                <a:spcPts val="0"/>
              </a:spcAft>
              <a:buClr>
                <a:schemeClr val="dk1"/>
              </a:buClr>
              <a:buSzPts val="2000"/>
              <a:buFont typeface="Arial"/>
              <a:buChar char="•"/>
            </a:pPr>
            <a:r>
              <a:rPr b="0" i="1" lang="en-US" sz="2000" u="none" cap="none" strike="noStrike">
                <a:solidFill>
                  <a:schemeClr val="dk1"/>
                </a:solidFill>
                <a:latin typeface="Times"/>
                <a:ea typeface="Times"/>
                <a:cs typeface="Times"/>
                <a:sym typeface="Times"/>
              </a:rPr>
              <a:t>n</a:t>
            </a:r>
            <a:r>
              <a:rPr b="0" i="0" lang="en-US" sz="20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171450" lvl="1" marL="628650" marR="0" rtl="0" algn="l">
              <a:lnSpc>
                <a:spcPct val="100000"/>
              </a:lnSpc>
              <a:spcBef>
                <a:spcPts val="600"/>
              </a:spcBef>
              <a:spcAft>
                <a:spcPts val="0"/>
              </a:spcAft>
              <a:buClr>
                <a:schemeClr val="dk1"/>
              </a:buClr>
              <a:buSzPts val="2000"/>
              <a:buFont typeface="Arial"/>
              <a:buChar char="•"/>
            </a:pPr>
            <a:r>
              <a:rPr b="0" i="1" lang="en-US" sz="2000" u="none" cap="none" strike="noStrike">
                <a:solidFill>
                  <a:schemeClr val="dk1"/>
                </a:solidFill>
                <a:latin typeface="Times"/>
                <a:ea typeface="Times"/>
                <a:cs typeface="Times"/>
                <a:sym typeface="Times"/>
              </a:rPr>
              <a:t>p</a:t>
            </a:r>
            <a:r>
              <a:rPr b="0" i="0" lang="en-US" sz="20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p:txBody>
      </p:sp>
      <p:sp>
        <p:nvSpPr>
          <p:cNvPr id="351" name="Google Shape;351;p3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352" name="Google Shape;352;p3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500"/>
                                        <p:tgtEl>
                                          <p:spTgt spid="35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500"/>
                                        <p:tgtEl>
                                          <p:spTgt spid="35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500"/>
                                        <p:tgtEl>
                                          <p:spTgt spid="35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500"/>
                                        <p:tgtEl>
                                          <p:spTgt spid="35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50">
                                            <p:txEl>
                                              <p:pRg end="4" st="4"/>
                                            </p:txEl>
                                          </p:spTgt>
                                        </p:tgtEl>
                                        <p:attrNameLst>
                                          <p:attrName>style.visibility</p:attrName>
                                        </p:attrNameLst>
                                      </p:cBhvr>
                                      <p:to>
                                        <p:strVal val="visible"/>
                                      </p:to>
                                    </p:set>
                                    <p:animEffect filter="fade" transition="in">
                                      <p:cBhvr>
                                        <p:cTn dur="500"/>
                                        <p:tgtEl>
                                          <p:spTgt spid="35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0">
                                            <p:txEl>
                                              <p:pRg end="5" st="5"/>
                                            </p:txEl>
                                          </p:spTgt>
                                        </p:tgtEl>
                                        <p:attrNameLst>
                                          <p:attrName>style.visibility</p:attrName>
                                        </p:attrNameLst>
                                      </p:cBhvr>
                                      <p:to>
                                        <p:strVal val="visible"/>
                                      </p:to>
                                    </p:set>
                                    <p:animEffect filter="fade" transition="in">
                                      <p:cBhvr>
                                        <p:cTn dur="500"/>
                                        <p:tgtEl>
                                          <p:spTgt spid="35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50">
                                            <p:txEl>
                                              <p:pRg end="6" st="6"/>
                                            </p:txEl>
                                          </p:spTgt>
                                        </p:tgtEl>
                                        <p:attrNameLst>
                                          <p:attrName>style.visibility</p:attrName>
                                        </p:attrNameLst>
                                      </p:cBhvr>
                                      <p:to>
                                        <p:strVal val="visible"/>
                                      </p:to>
                                    </p:set>
                                    <p:animEffect filter="fade" transition="in">
                                      <p:cBhvr>
                                        <p:cTn dur="500"/>
                                        <p:tgtEl>
                                          <p:spTgt spid="35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0">
                                            <p:txEl>
                                              <p:pRg end="7" st="7"/>
                                            </p:txEl>
                                          </p:spTgt>
                                        </p:tgtEl>
                                        <p:attrNameLst>
                                          <p:attrName>style.visibility</p:attrName>
                                        </p:attrNameLst>
                                      </p:cBhvr>
                                      <p:to>
                                        <p:strVal val="visible"/>
                                      </p:to>
                                    </p:set>
                                    <p:animEffect filter="fade" transition="in">
                                      <p:cBhvr>
                                        <p:cTn dur="500"/>
                                        <p:tgtEl>
                                          <p:spTgt spid="35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nvSpPr>
        <p:spPr>
          <a:xfrm>
            <a:off x="546100" y="152400"/>
            <a:ext cx="7759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n-Type Material</a:t>
            </a:r>
            <a:endParaRPr b="0" i="0" sz="1400" u="none" cap="none" strike="noStrike">
              <a:solidFill>
                <a:srgbClr val="000000"/>
              </a:solidFill>
              <a:latin typeface="Arial"/>
              <a:ea typeface="Arial"/>
              <a:cs typeface="Arial"/>
              <a:sym typeface="Arial"/>
            </a:endParaRPr>
          </a:p>
        </p:txBody>
      </p:sp>
      <p:sp>
        <p:nvSpPr>
          <p:cNvPr id="358" name="Google Shape;358;p35"/>
          <p:cNvSpPr txBox="1"/>
          <p:nvPr/>
        </p:nvSpPr>
        <p:spPr>
          <a:xfrm>
            <a:off x="617537" y="922337"/>
            <a:ext cx="7688262" cy="54022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a:t>
            </a:r>
            <a:r>
              <a:rPr b="0" i="1" lang="en-US" sz="2000" u="none" cap="none" strike="noStrike">
                <a:solidFill>
                  <a:schemeClr val="dk1"/>
                </a:solidFill>
                <a:latin typeface="Times"/>
                <a:ea typeface="Times"/>
                <a:cs typeface="Times"/>
                <a:sym typeface="Times"/>
              </a:rPr>
              <a:t>n</a:t>
            </a:r>
            <a:r>
              <a:rPr b="0" i="0" lang="en-US" sz="2000" u="none" cap="none" strike="noStrike">
                <a:solidFill>
                  <a:schemeClr val="dk1"/>
                </a:solidFill>
                <a:latin typeface="Times"/>
                <a:ea typeface="Times"/>
                <a:cs typeface="Times"/>
                <a:sym typeface="Times"/>
              </a:rPr>
              <a:t>-type is created by introducing those impurity elements that have </a:t>
            </a:r>
            <a:r>
              <a:rPr b="0" i="1" lang="en-US" sz="2000" u="none" cap="none" strike="noStrike">
                <a:solidFill>
                  <a:schemeClr val="dk1"/>
                </a:solidFill>
                <a:latin typeface="Times"/>
                <a:ea typeface="Times"/>
                <a:cs typeface="Times"/>
                <a:sym typeface="Times"/>
              </a:rPr>
              <a:t>five </a:t>
            </a:r>
            <a:r>
              <a:rPr b="0" i="0" lang="en-US" sz="2000" u="none" cap="none" strike="noStrike">
                <a:solidFill>
                  <a:schemeClr val="dk1"/>
                </a:solidFill>
                <a:latin typeface="Times"/>
                <a:ea typeface="Times"/>
                <a:cs typeface="Times"/>
                <a:sym typeface="Times"/>
              </a:rPr>
              <a:t>valence electrons (</a:t>
            </a:r>
            <a:r>
              <a:rPr b="0" i="1" lang="en-US" sz="2000" u="none" cap="none" strike="noStrike">
                <a:solidFill>
                  <a:schemeClr val="dk1"/>
                </a:solidFill>
                <a:latin typeface="Times"/>
                <a:ea typeface="Times"/>
                <a:cs typeface="Times"/>
                <a:sym typeface="Times"/>
              </a:rPr>
              <a:t>pentavalent</a:t>
            </a:r>
            <a:r>
              <a:rPr b="0" i="0" lang="en-US" sz="2000" u="none" cap="none" strike="noStrike">
                <a:solidFill>
                  <a:schemeClr val="dk1"/>
                </a:solidFill>
                <a:latin typeface="Times"/>
                <a:ea typeface="Times"/>
                <a:cs typeface="Times"/>
                <a:sym typeface="Times"/>
              </a:rPr>
              <a:t>), such as </a:t>
            </a:r>
            <a:r>
              <a:rPr b="0" i="1" lang="en-US" sz="2000" u="none" cap="none" strike="noStrike">
                <a:solidFill>
                  <a:schemeClr val="dk1"/>
                </a:solidFill>
                <a:latin typeface="Times"/>
                <a:ea typeface="Times"/>
                <a:cs typeface="Times"/>
                <a:sym typeface="Times"/>
              </a:rPr>
              <a:t>antimony, arsenic, </a:t>
            </a:r>
            <a:r>
              <a:rPr b="0" i="0" lang="en-US" sz="2000" u="none" cap="none" strike="noStrike">
                <a:solidFill>
                  <a:schemeClr val="dk1"/>
                </a:solidFill>
                <a:latin typeface="Times"/>
                <a:ea typeface="Times"/>
                <a:cs typeface="Times"/>
                <a:sym typeface="Times"/>
              </a:rPr>
              <a:t>and </a:t>
            </a:r>
            <a:r>
              <a:rPr b="0" i="1" lang="en-US" sz="2000" u="none" cap="none" strike="noStrike">
                <a:solidFill>
                  <a:schemeClr val="dk1"/>
                </a:solidFill>
                <a:latin typeface="Times"/>
                <a:ea typeface="Times"/>
                <a:cs typeface="Times"/>
                <a:sym typeface="Times"/>
              </a:rPr>
              <a:t>phosphorus.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Four covalent bonds are still present.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There is, however, an additional fifth electron due to the impurity atom, which is </a:t>
            </a:r>
            <a:r>
              <a:rPr b="0" i="1" lang="en-US" sz="2000" u="none" cap="none" strike="noStrike">
                <a:solidFill>
                  <a:schemeClr val="dk1"/>
                </a:solidFill>
                <a:latin typeface="Times"/>
                <a:ea typeface="Times"/>
                <a:cs typeface="Times"/>
                <a:sym typeface="Times"/>
              </a:rPr>
              <a:t>unassociated </a:t>
            </a:r>
            <a:r>
              <a:rPr b="0" i="0" lang="en-US" sz="2000" u="none" cap="none" strike="noStrike">
                <a:solidFill>
                  <a:schemeClr val="dk1"/>
                </a:solidFill>
                <a:latin typeface="Times"/>
                <a:ea typeface="Times"/>
                <a:cs typeface="Times"/>
                <a:sym typeface="Times"/>
              </a:rPr>
              <a:t>with any particular covalent bond.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This remaining electron, loosely bound to its parent (antimony) atom, is relatively free to move within the newly formed </a:t>
            </a:r>
            <a:r>
              <a:rPr b="0" i="1" lang="en-US" sz="2000" u="none" cap="none" strike="noStrike">
                <a:solidFill>
                  <a:schemeClr val="dk1"/>
                </a:solidFill>
                <a:latin typeface="Times"/>
                <a:ea typeface="Times"/>
                <a:cs typeface="Times"/>
                <a:sym typeface="Times"/>
              </a:rPr>
              <a:t>n</a:t>
            </a:r>
            <a:r>
              <a:rPr b="0" i="0" lang="en-US" sz="20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Since the inserted impurity atom has donated a relatively “free” electron to the structure: “Diffused impurities with five valence electrons are called </a:t>
            </a:r>
            <a:r>
              <a:rPr b="1" i="1" lang="en-US" sz="2000" u="none" cap="none" strike="noStrike">
                <a:solidFill>
                  <a:schemeClr val="dk1"/>
                </a:solidFill>
                <a:latin typeface="Times"/>
                <a:ea typeface="Times"/>
                <a:cs typeface="Times"/>
                <a:sym typeface="Times"/>
              </a:rPr>
              <a:t>donor atoms.”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It is important to realize that even though a large number of “free” carriers have been established in the </a:t>
            </a:r>
            <a:r>
              <a:rPr b="0" i="1" lang="en-US" sz="2000" u="none" cap="none" strike="noStrike">
                <a:solidFill>
                  <a:schemeClr val="dk1"/>
                </a:solidFill>
                <a:latin typeface="Times"/>
                <a:ea typeface="Times"/>
                <a:cs typeface="Times"/>
                <a:sym typeface="Times"/>
              </a:rPr>
              <a:t>n</a:t>
            </a:r>
            <a:r>
              <a:rPr b="0" i="0" lang="en-US" sz="2000" u="none" cap="none" strike="noStrike">
                <a:solidFill>
                  <a:schemeClr val="dk1"/>
                </a:solidFill>
                <a:latin typeface="Times"/>
                <a:ea typeface="Times"/>
                <a:cs typeface="Times"/>
                <a:sym typeface="Times"/>
              </a:rPr>
              <a:t>-type material, it is still electrically </a:t>
            </a:r>
            <a:r>
              <a:rPr b="0" i="1" lang="en-US" sz="2000" u="none" cap="none" strike="noStrike">
                <a:solidFill>
                  <a:schemeClr val="dk1"/>
                </a:solidFill>
                <a:latin typeface="Times"/>
                <a:ea typeface="Times"/>
                <a:cs typeface="Times"/>
                <a:sym typeface="Times"/>
              </a:rPr>
              <a:t>neutral </a:t>
            </a:r>
            <a:r>
              <a:rPr b="0" i="0" lang="en-US" sz="2000" u="none" cap="none" strike="noStrike">
                <a:solidFill>
                  <a:schemeClr val="dk1"/>
                </a:solidFill>
                <a:latin typeface="Times"/>
                <a:ea typeface="Times"/>
                <a:cs typeface="Times"/>
                <a:sym typeface="Times"/>
              </a:rPr>
              <a:t>since ideally the number of positively charged protons in the nuclei is still equal to the number of “free” and orbiting negatively charged electrons in the structure.</a:t>
            </a:r>
            <a:endParaRPr b="0" i="0" sz="1400" u="none" cap="none" strike="noStrike">
              <a:solidFill>
                <a:srgbClr val="000000"/>
              </a:solidFill>
              <a:latin typeface="Arial"/>
              <a:ea typeface="Arial"/>
              <a:cs typeface="Arial"/>
              <a:sym typeface="Arial"/>
            </a:endParaRPr>
          </a:p>
        </p:txBody>
      </p:sp>
      <p:sp>
        <p:nvSpPr>
          <p:cNvPr id="359" name="Google Shape;359;p3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360" name="Google Shape;360;p35"/>
          <p:cNvPicPr preferRelativeResize="0"/>
          <p:nvPr/>
        </p:nvPicPr>
        <p:blipFill rotWithShape="1">
          <a:blip r:embed="rId3">
            <a:alphaModFix/>
          </a:blip>
          <a:srcRect b="0" l="0" r="0" t="0"/>
          <a:stretch/>
        </p:blipFill>
        <p:spPr>
          <a:xfrm>
            <a:off x="0" y="2012950"/>
            <a:ext cx="9058275" cy="3040062"/>
          </a:xfrm>
          <a:prstGeom prst="rect">
            <a:avLst/>
          </a:prstGeom>
          <a:noFill/>
          <a:ln>
            <a:noFill/>
          </a:ln>
        </p:spPr>
      </p:pic>
      <p:pic>
        <p:nvPicPr>
          <p:cNvPr id="361" name="Google Shape;361;p35"/>
          <p:cNvPicPr preferRelativeResize="0"/>
          <p:nvPr/>
        </p:nvPicPr>
        <p:blipFill rotWithShape="1">
          <a:blip r:embed="rId4">
            <a:alphaModFix/>
          </a:blip>
          <a:srcRect b="0" l="0" r="0" t="0"/>
          <a:stretch/>
        </p:blipFill>
        <p:spPr>
          <a:xfrm>
            <a:off x="0" y="2371725"/>
            <a:ext cx="9058275" cy="3038475"/>
          </a:xfrm>
          <a:prstGeom prst="rect">
            <a:avLst/>
          </a:prstGeom>
          <a:noFill/>
          <a:ln>
            <a:noFill/>
          </a:ln>
        </p:spPr>
      </p:pic>
      <p:pic>
        <p:nvPicPr>
          <p:cNvPr id="362" name="Google Shape;362;p35"/>
          <p:cNvPicPr preferRelativeResize="0"/>
          <p:nvPr/>
        </p:nvPicPr>
        <p:blipFill rotWithShape="1">
          <a:blip r:embed="rId4">
            <a:alphaModFix/>
          </a:blip>
          <a:srcRect b="0" l="0" r="0" t="0"/>
          <a:stretch/>
        </p:blipFill>
        <p:spPr>
          <a:xfrm>
            <a:off x="19050" y="3048000"/>
            <a:ext cx="9058275" cy="3200400"/>
          </a:xfrm>
          <a:prstGeom prst="rect">
            <a:avLst/>
          </a:prstGeom>
          <a:noFill/>
          <a:ln>
            <a:noFill/>
          </a:ln>
        </p:spPr>
      </p:pic>
      <p:pic>
        <p:nvPicPr>
          <p:cNvPr id="363" name="Google Shape;363;p35"/>
          <p:cNvPicPr preferRelativeResize="0"/>
          <p:nvPr/>
        </p:nvPicPr>
        <p:blipFill rotWithShape="1">
          <a:blip r:embed="rId4">
            <a:alphaModFix/>
          </a:blip>
          <a:srcRect b="0" l="0" r="0" t="0"/>
          <a:stretch/>
        </p:blipFill>
        <p:spPr>
          <a:xfrm>
            <a:off x="33337" y="3841750"/>
            <a:ext cx="9058275" cy="3038475"/>
          </a:xfrm>
          <a:prstGeom prst="rect">
            <a:avLst/>
          </a:prstGeom>
          <a:noFill/>
          <a:ln>
            <a:noFill/>
          </a:ln>
        </p:spPr>
      </p:pic>
      <p:pic>
        <p:nvPicPr>
          <p:cNvPr id="364" name="Google Shape;364;p35"/>
          <p:cNvPicPr preferRelativeResize="0"/>
          <p:nvPr/>
        </p:nvPicPr>
        <p:blipFill rotWithShape="1">
          <a:blip r:embed="rId4">
            <a:alphaModFix/>
          </a:blip>
          <a:srcRect b="0" l="0" r="0" t="0"/>
          <a:stretch/>
        </p:blipFill>
        <p:spPr>
          <a:xfrm>
            <a:off x="85725" y="685800"/>
            <a:ext cx="9058275" cy="2921000"/>
          </a:xfrm>
          <a:prstGeom prst="rect">
            <a:avLst/>
          </a:prstGeom>
          <a:noFill/>
          <a:ln>
            <a:noFill/>
          </a:ln>
        </p:spPr>
      </p:pic>
      <p:pic>
        <p:nvPicPr>
          <p:cNvPr id="365" name="Google Shape;365;p35"/>
          <p:cNvPicPr preferRelativeResize="0"/>
          <p:nvPr/>
        </p:nvPicPr>
        <p:blipFill rotWithShape="1">
          <a:blip r:embed="rId4">
            <a:alphaModFix/>
          </a:blip>
          <a:srcRect b="0" l="0" r="0" t="0"/>
          <a:stretch/>
        </p:blipFill>
        <p:spPr>
          <a:xfrm>
            <a:off x="0" y="1600200"/>
            <a:ext cx="9058275" cy="3038475"/>
          </a:xfrm>
          <a:prstGeom prst="rect">
            <a:avLst/>
          </a:prstGeom>
          <a:noFill/>
          <a:ln>
            <a:noFill/>
          </a:ln>
        </p:spPr>
      </p:pic>
      <p:sp>
        <p:nvSpPr>
          <p:cNvPr id="366" name="Google Shape;366;p3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500"/>
                                        <p:tgtEl>
                                          <p:spTgt spid="35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500"/>
                                        <p:tgtEl>
                                          <p:spTgt spid="35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500"/>
                                        <p:tgtEl>
                                          <p:spTgt spid="35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500"/>
                                        <p:tgtEl>
                                          <p:spTgt spid="35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500"/>
                                        <p:tgtEl>
                                          <p:spTgt spid="358">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animEffect filter="fade" transition="in">
                                      <p:cBhvr>
                                        <p:cTn dur="500"/>
                                        <p:tgtEl>
                                          <p:spTgt spid="358">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0"/>
                                        </p:tgtEl>
                                      </p:cBhvr>
                                    </p:animEffect>
                                    <p:set>
                                      <p:cBhvr>
                                        <p:cTn dur="1" fill="hold">
                                          <p:stCondLst>
                                            <p:cond delay="500"/>
                                          </p:stCondLst>
                                        </p:cTn>
                                        <p:tgtEl>
                                          <p:spTgt spid="36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1"/>
                                        </p:tgtEl>
                                      </p:cBhvr>
                                    </p:animEffect>
                                    <p:set>
                                      <p:cBhvr>
                                        <p:cTn dur="1" fill="hold">
                                          <p:stCondLst>
                                            <p:cond delay="500"/>
                                          </p:stCondLst>
                                        </p:cTn>
                                        <p:tgtEl>
                                          <p:spTgt spid="36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2"/>
                                        </p:tgtEl>
                                      </p:cBhvr>
                                    </p:animEffect>
                                    <p:set>
                                      <p:cBhvr>
                                        <p:cTn dur="1" fill="hold">
                                          <p:stCondLst>
                                            <p:cond delay="500"/>
                                          </p:stCondLst>
                                        </p:cTn>
                                        <p:tgtEl>
                                          <p:spTgt spid="36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3"/>
                                        </p:tgtEl>
                                      </p:cBhvr>
                                    </p:animEffect>
                                    <p:set>
                                      <p:cBhvr>
                                        <p:cTn dur="1" fill="hold">
                                          <p:stCondLst>
                                            <p:cond delay="500"/>
                                          </p:stCondLst>
                                        </p:cTn>
                                        <p:tgtEl>
                                          <p:spTgt spid="36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4"/>
                                        </p:tgtEl>
                                      </p:cBhvr>
                                    </p:animEffect>
                                    <p:set>
                                      <p:cBhvr>
                                        <p:cTn dur="1" fill="hold">
                                          <p:stCondLst>
                                            <p:cond delay="500"/>
                                          </p:stCondLst>
                                        </p:cTn>
                                        <p:tgtEl>
                                          <p:spTgt spid="36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5"/>
                                        </p:tgtEl>
                                      </p:cBhvr>
                                    </p:animEffect>
                                    <p:set>
                                      <p:cBhvr>
                                        <p:cTn dur="1" fill="hold">
                                          <p:stCondLst>
                                            <p:cond delay="500"/>
                                          </p:stCondLst>
                                        </p:cTn>
                                        <p:tgtEl>
                                          <p:spTgt spid="3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nvSpPr>
        <p:spPr>
          <a:xfrm>
            <a:off x="546100" y="266700"/>
            <a:ext cx="7759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n-Type Material</a:t>
            </a:r>
            <a:endParaRPr b="0" i="0" sz="1400" u="none" cap="none" strike="noStrike">
              <a:solidFill>
                <a:srgbClr val="000000"/>
              </a:solidFill>
              <a:latin typeface="Arial"/>
              <a:ea typeface="Arial"/>
              <a:cs typeface="Arial"/>
              <a:sym typeface="Arial"/>
            </a:endParaRPr>
          </a:p>
        </p:txBody>
      </p:sp>
      <p:pic>
        <p:nvPicPr>
          <p:cNvPr descr="D:\FREELANCE\POWER POINT\BOYLESTAD\ARTS\CH 01\f_01010.jpg" id="372" name="Google Shape;372;p36"/>
          <p:cNvPicPr preferRelativeResize="0"/>
          <p:nvPr/>
        </p:nvPicPr>
        <p:blipFill rotWithShape="1">
          <a:blip r:embed="rId3">
            <a:alphaModFix/>
          </a:blip>
          <a:srcRect b="0" l="0" r="0" t="0"/>
          <a:stretch/>
        </p:blipFill>
        <p:spPr>
          <a:xfrm>
            <a:off x="2743200" y="4419600"/>
            <a:ext cx="3657600" cy="2438400"/>
          </a:xfrm>
          <a:prstGeom prst="rect">
            <a:avLst/>
          </a:prstGeom>
          <a:noFill/>
          <a:ln>
            <a:noFill/>
          </a:ln>
        </p:spPr>
      </p:pic>
      <p:sp>
        <p:nvSpPr>
          <p:cNvPr id="373" name="Google Shape;373;p36"/>
          <p:cNvSpPr txBox="1"/>
          <p:nvPr/>
        </p:nvSpPr>
        <p:spPr>
          <a:xfrm>
            <a:off x="685800" y="1066800"/>
            <a:ext cx="7772400" cy="3632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 discrete energy level (called the </a:t>
            </a:r>
            <a:r>
              <a:rPr b="0" i="1" lang="en-US" sz="2000" u="none" cap="none" strike="noStrike">
                <a:solidFill>
                  <a:schemeClr val="dk1"/>
                </a:solidFill>
                <a:latin typeface="Times"/>
                <a:ea typeface="Times"/>
                <a:cs typeface="Times"/>
                <a:sym typeface="Times"/>
              </a:rPr>
              <a:t>donor level</a:t>
            </a:r>
            <a:r>
              <a:rPr b="0" i="0" lang="en-US" sz="2000" u="none" cap="none" strike="noStrike">
                <a:solidFill>
                  <a:schemeClr val="dk1"/>
                </a:solidFill>
                <a:latin typeface="Times"/>
                <a:ea typeface="Times"/>
                <a:cs typeface="Times"/>
                <a:sym typeface="Times"/>
              </a:rPr>
              <a:t>) appears in the forbidden band with an </a:t>
            </a:r>
            <a:r>
              <a:rPr b="0" i="1" lang="en-US" sz="2000" u="none" cap="none" strike="noStrike">
                <a:solidFill>
                  <a:schemeClr val="dk1"/>
                </a:solidFill>
                <a:latin typeface="Times"/>
                <a:ea typeface="Times"/>
                <a:cs typeface="Times"/>
                <a:sym typeface="Times"/>
              </a:rPr>
              <a:t>E</a:t>
            </a:r>
            <a:r>
              <a:rPr b="0" baseline="-25000" i="1" lang="en-US" sz="2000" u="none" cap="none" strike="noStrike">
                <a:solidFill>
                  <a:schemeClr val="dk1"/>
                </a:solidFill>
                <a:latin typeface="Times"/>
                <a:ea typeface="Times"/>
                <a:cs typeface="Times"/>
                <a:sym typeface="Times"/>
              </a:rPr>
              <a:t>g</a:t>
            </a:r>
            <a:r>
              <a:rPr b="0" i="1" lang="en-US" sz="2000" u="none" cap="none" strike="noStrike">
                <a:solidFill>
                  <a:schemeClr val="dk1"/>
                </a:solidFill>
                <a:latin typeface="Times"/>
                <a:ea typeface="Times"/>
                <a:cs typeface="Times"/>
                <a:sym typeface="Times"/>
              </a:rPr>
              <a:t> </a:t>
            </a:r>
            <a:r>
              <a:rPr b="0" i="0" lang="en-US" sz="2000" u="none" cap="none" strike="noStrike">
                <a:solidFill>
                  <a:schemeClr val="dk1"/>
                </a:solidFill>
                <a:latin typeface="Times"/>
                <a:ea typeface="Times"/>
                <a:cs typeface="Times"/>
                <a:sym typeface="Times"/>
              </a:rPr>
              <a:t>significantly less than that of the intrinsic material.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Those “free” electrons due to the added impurity sit at this energy level and have less difficulty absorbing a sufficient measure of thermal energy to move into the conduction band at room temperature.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At room temperature in an intrinsic Si material there is about one free electron for every 10</a:t>
            </a:r>
            <a:r>
              <a:rPr b="0" baseline="30000" i="0" lang="en-US" sz="2000" u="none" cap="none" strike="noStrike">
                <a:solidFill>
                  <a:schemeClr val="dk1"/>
                </a:solidFill>
                <a:latin typeface="Times"/>
                <a:ea typeface="Times"/>
                <a:cs typeface="Times"/>
                <a:sym typeface="Times"/>
              </a:rPr>
              <a:t>12  </a:t>
            </a:r>
            <a:r>
              <a:rPr b="0" i="0" lang="en-US" sz="2000" u="none" cap="none" strike="noStrike">
                <a:solidFill>
                  <a:schemeClr val="dk1"/>
                </a:solidFill>
                <a:latin typeface="Times"/>
                <a:ea typeface="Times"/>
                <a:cs typeface="Times"/>
                <a:sym typeface="Times"/>
              </a:rPr>
              <a:t>atoms.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If the doping level is 1 in 10 million (10</a:t>
            </a:r>
            <a:r>
              <a:rPr b="0" baseline="30000" i="0" lang="en-US" sz="2000" u="none" cap="none" strike="noStrike">
                <a:solidFill>
                  <a:schemeClr val="dk1"/>
                </a:solidFill>
                <a:latin typeface="Times"/>
                <a:ea typeface="Times"/>
                <a:cs typeface="Times"/>
                <a:sym typeface="Times"/>
              </a:rPr>
              <a:t>7</a:t>
            </a:r>
            <a:r>
              <a:rPr b="0" i="0" lang="en-US" sz="2000" u="none" cap="none" strike="noStrike">
                <a:solidFill>
                  <a:schemeClr val="dk1"/>
                </a:solidFill>
                <a:latin typeface="Times"/>
                <a:ea typeface="Times"/>
                <a:cs typeface="Times"/>
                <a:sym typeface="Times"/>
              </a:rPr>
              <a:t>), the ratio (10</a:t>
            </a:r>
            <a:r>
              <a:rPr b="0" baseline="30000" i="0" lang="en-US" sz="2000" u="none" cap="none" strike="noStrike">
                <a:solidFill>
                  <a:schemeClr val="dk1"/>
                </a:solidFill>
                <a:latin typeface="Times"/>
                <a:ea typeface="Times"/>
                <a:cs typeface="Times"/>
                <a:sym typeface="Times"/>
              </a:rPr>
              <a:t>12</a:t>
            </a:r>
            <a:r>
              <a:rPr b="0" i="0" lang="en-US" sz="2000" u="none" cap="none" strike="noStrike">
                <a:solidFill>
                  <a:schemeClr val="dk1"/>
                </a:solidFill>
                <a:latin typeface="Times"/>
                <a:ea typeface="Times"/>
                <a:cs typeface="Times"/>
                <a:sym typeface="Times"/>
              </a:rPr>
              <a:t>/10</a:t>
            </a:r>
            <a:r>
              <a:rPr b="0" baseline="30000" i="0" lang="en-US" sz="2000" u="none" cap="none" strike="noStrike">
                <a:solidFill>
                  <a:schemeClr val="dk1"/>
                </a:solidFill>
                <a:latin typeface="Times"/>
                <a:ea typeface="Times"/>
                <a:cs typeface="Times"/>
                <a:sym typeface="Times"/>
              </a:rPr>
              <a:t>7</a:t>
            </a:r>
            <a:r>
              <a:rPr b="0" i="0" lang="en-US" sz="2000" u="none" cap="none" strike="noStrike">
                <a:solidFill>
                  <a:schemeClr val="dk1"/>
                </a:solidFill>
                <a:latin typeface="Times"/>
                <a:ea typeface="Times"/>
                <a:cs typeface="Times"/>
                <a:sym typeface="Times"/>
              </a:rPr>
              <a:t> =10</a:t>
            </a:r>
            <a:r>
              <a:rPr b="0" baseline="30000" i="0" lang="en-US" sz="2000" u="none" cap="none" strike="noStrike">
                <a:solidFill>
                  <a:schemeClr val="dk1"/>
                </a:solidFill>
                <a:latin typeface="Times"/>
                <a:ea typeface="Times"/>
                <a:cs typeface="Times"/>
                <a:sym typeface="Times"/>
              </a:rPr>
              <a:t>5</a:t>
            </a:r>
            <a:r>
              <a:rPr b="0" i="0" lang="en-US" sz="2000" u="none" cap="none" strike="noStrike">
                <a:solidFill>
                  <a:schemeClr val="dk1"/>
                </a:solidFill>
                <a:latin typeface="Times"/>
                <a:ea typeface="Times"/>
                <a:cs typeface="Times"/>
                <a:sym typeface="Times"/>
              </a:rPr>
              <a:t>) would indicate that the carrier concentration has increased by a ratio of 100,000 : 1.</a:t>
            </a:r>
            <a:endParaRPr b="0" i="0" sz="1400" u="none" cap="none" strike="noStrike">
              <a:solidFill>
                <a:srgbClr val="000000"/>
              </a:solidFill>
              <a:latin typeface="Arial"/>
              <a:ea typeface="Arial"/>
              <a:cs typeface="Arial"/>
              <a:sym typeface="Arial"/>
            </a:endParaRPr>
          </a:p>
        </p:txBody>
      </p:sp>
      <p:sp>
        <p:nvSpPr>
          <p:cNvPr id="374" name="Google Shape;374;p3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375" name="Google Shape;375;p3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animEffect filter="fade" transition="in">
                                      <p:cBhvr>
                                        <p:cTn dur="500"/>
                                        <p:tgtEl>
                                          <p:spTgt spid="37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animEffect filter="fade" transition="in">
                                      <p:cBhvr>
                                        <p:cTn dur="500"/>
                                        <p:tgtEl>
                                          <p:spTgt spid="37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3">
                                            <p:txEl>
                                              <p:pRg end="2" st="2"/>
                                            </p:txEl>
                                          </p:spTgt>
                                        </p:tgtEl>
                                        <p:attrNameLst>
                                          <p:attrName>style.visibility</p:attrName>
                                        </p:attrNameLst>
                                      </p:cBhvr>
                                      <p:to>
                                        <p:strVal val="visible"/>
                                      </p:to>
                                    </p:set>
                                    <p:animEffect filter="fade" transition="in">
                                      <p:cBhvr>
                                        <p:cTn dur="500"/>
                                        <p:tgtEl>
                                          <p:spTgt spid="37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3">
                                            <p:txEl>
                                              <p:pRg end="3" st="3"/>
                                            </p:txEl>
                                          </p:spTgt>
                                        </p:tgtEl>
                                        <p:attrNameLst>
                                          <p:attrName>style.visibility</p:attrName>
                                        </p:attrNameLst>
                                      </p:cBhvr>
                                      <p:to>
                                        <p:strVal val="visible"/>
                                      </p:to>
                                    </p:set>
                                    <p:animEffect filter="fade" transition="in">
                                      <p:cBhvr>
                                        <p:cTn dur="500"/>
                                        <p:tgtEl>
                                          <p:spTgt spid="37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nvSpPr>
        <p:spPr>
          <a:xfrm>
            <a:off x="546100" y="266700"/>
            <a:ext cx="76835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p-Type Material</a:t>
            </a:r>
            <a:endParaRPr b="0" i="0" sz="1400" u="none" cap="none" strike="noStrike">
              <a:solidFill>
                <a:srgbClr val="000000"/>
              </a:solidFill>
              <a:latin typeface="Arial"/>
              <a:ea typeface="Arial"/>
              <a:cs typeface="Arial"/>
              <a:sym typeface="Arial"/>
            </a:endParaRPr>
          </a:p>
        </p:txBody>
      </p:sp>
      <p:sp>
        <p:nvSpPr>
          <p:cNvPr id="381" name="Google Shape;381;p37"/>
          <p:cNvSpPr txBox="1"/>
          <p:nvPr/>
        </p:nvSpPr>
        <p:spPr>
          <a:xfrm>
            <a:off x="685800" y="1123950"/>
            <a:ext cx="7950200" cy="5200650"/>
          </a:xfrm>
          <a:prstGeom prst="rect">
            <a:avLst/>
          </a:prstGeom>
          <a:noFill/>
          <a:ln>
            <a:noFill/>
          </a:ln>
        </p:spPr>
        <p:txBody>
          <a:bodyPr anchorCtr="0" anchor="t" bIns="45700" lIns="91425" spcFirstLastPara="1" rIns="91425" wrap="square" tIns="45700">
            <a:spAutoFit/>
          </a:bodyPr>
          <a:lstStyle/>
          <a:p>
            <a:pPr indent="-173037" lvl="0" marL="173037"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The </a:t>
            </a:r>
            <a:r>
              <a:rPr b="0" i="1" lang="en-US" sz="2200" u="none" cap="none" strike="noStrike">
                <a:solidFill>
                  <a:schemeClr val="dk1"/>
                </a:solidFill>
                <a:latin typeface="Times"/>
                <a:ea typeface="Times"/>
                <a:cs typeface="Times"/>
                <a:sym typeface="Times"/>
              </a:rPr>
              <a:t>p</a:t>
            </a:r>
            <a:r>
              <a:rPr b="0" i="0" lang="en-US" sz="2200" u="none" cap="none" strike="noStrike">
                <a:solidFill>
                  <a:schemeClr val="dk1"/>
                </a:solidFill>
                <a:latin typeface="Times"/>
                <a:ea typeface="Times"/>
                <a:cs typeface="Times"/>
                <a:sym typeface="Times"/>
              </a:rPr>
              <a:t>-type material is formed by doping a pure germanium or silicon crystal with impurity atoms having </a:t>
            </a:r>
            <a:r>
              <a:rPr b="0" i="1" lang="en-US" sz="2200" u="none" cap="none" strike="noStrike">
                <a:solidFill>
                  <a:schemeClr val="dk1"/>
                </a:solidFill>
                <a:latin typeface="Times"/>
                <a:ea typeface="Times"/>
                <a:cs typeface="Times"/>
                <a:sym typeface="Times"/>
              </a:rPr>
              <a:t>three </a:t>
            </a:r>
            <a:r>
              <a:rPr b="0" i="0" lang="en-US" sz="2200" u="none" cap="none" strike="noStrike">
                <a:solidFill>
                  <a:schemeClr val="dk1"/>
                </a:solidFill>
                <a:latin typeface="Times"/>
                <a:ea typeface="Times"/>
                <a:cs typeface="Times"/>
                <a:sym typeface="Times"/>
              </a:rPr>
              <a:t>valence electrons.</a:t>
            </a:r>
            <a:endParaRPr b="0" i="0" sz="1400" u="none" cap="none" strike="noStrike">
              <a:solidFill>
                <a:srgbClr val="000000"/>
              </a:solidFill>
              <a:latin typeface="Arial"/>
              <a:ea typeface="Arial"/>
              <a:cs typeface="Arial"/>
              <a:sym typeface="Arial"/>
            </a:endParaRPr>
          </a:p>
          <a:p>
            <a:pPr indent="-173037" lvl="0" marL="173037" marR="0" rtl="0" algn="l">
              <a:lnSpc>
                <a:spcPct val="100000"/>
              </a:lnSpc>
              <a:spcBef>
                <a:spcPts val="60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The elements most frequently used for this purpose are </a:t>
            </a:r>
            <a:r>
              <a:rPr b="0" i="1" lang="en-US" sz="2200" u="none" cap="none" strike="noStrike">
                <a:solidFill>
                  <a:schemeClr val="dk1"/>
                </a:solidFill>
                <a:latin typeface="Times"/>
                <a:ea typeface="Times"/>
                <a:cs typeface="Times"/>
                <a:sym typeface="Times"/>
              </a:rPr>
              <a:t>boron, gallium, </a:t>
            </a:r>
            <a:r>
              <a:rPr b="0" i="0" lang="en-US" sz="2200" u="none" cap="none" strike="noStrike">
                <a:solidFill>
                  <a:schemeClr val="dk1"/>
                </a:solidFill>
                <a:latin typeface="Times"/>
                <a:ea typeface="Times"/>
                <a:cs typeface="Times"/>
                <a:sym typeface="Times"/>
              </a:rPr>
              <a:t>and </a:t>
            </a:r>
            <a:r>
              <a:rPr b="0" i="1" lang="en-US" sz="2200" u="none" cap="none" strike="noStrike">
                <a:solidFill>
                  <a:schemeClr val="dk1"/>
                </a:solidFill>
                <a:latin typeface="Times"/>
                <a:ea typeface="Times"/>
                <a:cs typeface="Times"/>
                <a:sym typeface="Times"/>
              </a:rPr>
              <a:t>indium.</a:t>
            </a:r>
            <a:endParaRPr b="0" i="0" sz="1400" u="none" cap="none" strike="noStrike">
              <a:solidFill>
                <a:srgbClr val="000000"/>
              </a:solidFill>
              <a:latin typeface="Arial"/>
              <a:ea typeface="Arial"/>
              <a:cs typeface="Arial"/>
              <a:sym typeface="Arial"/>
            </a:endParaRPr>
          </a:p>
          <a:p>
            <a:pPr indent="-173037" lvl="0" marL="173037" marR="0" rtl="0" algn="l">
              <a:lnSpc>
                <a:spcPct val="100000"/>
              </a:lnSpc>
              <a:spcBef>
                <a:spcPts val="60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There is now an insufficient number of electrons to complete the covalent bonds of the newly formed lattice.</a:t>
            </a:r>
            <a:endParaRPr b="0" i="0" sz="1400" u="none" cap="none" strike="noStrike">
              <a:solidFill>
                <a:srgbClr val="000000"/>
              </a:solidFill>
              <a:latin typeface="Arial"/>
              <a:ea typeface="Arial"/>
              <a:cs typeface="Arial"/>
              <a:sym typeface="Arial"/>
            </a:endParaRPr>
          </a:p>
          <a:p>
            <a:pPr indent="-173037" lvl="0" marL="173037" marR="0" rtl="0" algn="l">
              <a:lnSpc>
                <a:spcPct val="100000"/>
              </a:lnSpc>
              <a:spcBef>
                <a:spcPts val="60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The resulting vacancy is called a </a:t>
            </a:r>
            <a:r>
              <a:rPr b="1" i="1" lang="en-US" sz="2200" u="none" cap="none" strike="noStrike">
                <a:solidFill>
                  <a:schemeClr val="dk1"/>
                </a:solidFill>
                <a:latin typeface="Times"/>
                <a:ea typeface="Times"/>
                <a:cs typeface="Times"/>
                <a:sym typeface="Times"/>
              </a:rPr>
              <a:t>hole</a:t>
            </a:r>
            <a:r>
              <a:rPr b="0" i="1" lang="en-US" sz="2200" u="none" cap="none" strike="noStrike">
                <a:solidFill>
                  <a:schemeClr val="dk1"/>
                </a:solidFill>
                <a:latin typeface="Times"/>
                <a:ea typeface="Times"/>
                <a:cs typeface="Times"/>
                <a:sym typeface="Times"/>
              </a:rPr>
              <a:t> </a:t>
            </a:r>
            <a:r>
              <a:rPr b="0" i="0" lang="en-US" sz="2200" u="none" cap="none" strike="noStrike">
                <a:solidFill>
                  <a:schemeClr val="dk1"/>
                </a:solidFill>
                <a:latin typeface="Times"/>
                <a:ea typeface="Times"/>
                <a:cs typeface="Times"/>
                <a:sym typeface="Times"/>
              </a:rPr>
              <a:t>and is represented by a small circle or positive sign due to the absence of a negative charge. </a:t>
            </a:r>
            <a:endParaRPr b="0" i="0" sz="1400" u="none" cap="none" strike="noStrike">
              <a:solidFill>
                <a:srgbClr val="000000"/>
              </a:solidFill>
              <a:latin typeface="Arial"/>
              <a:ea typeface="Arial"/>
              <a:cs typeface="Arial"/>
              <a:sym typeface="Arial"/>
            </a:endParaRPr>
          </a:p>
          <a:p>
            <a:pPr indent="-173037" lvl="0" marL="173037" marR="0" rtl="0" algn="l">
              <a:lnSpc>
                <a:spcPct val="100000"/>
              </a:lnSpc>
              <a:spcBef>
                <a:spcPts val="60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Since the resulting vacancy will readily </a:t>
            </a:r>
            <a:r>
              <a:rPr b="0" i="1" lang="en-US" sz="2200" u="none" cap="none" strike="noStrike">
                <a:solidFill>
                  <a:schemeClr val="dk1"/>
                </a:solidFill>
                <a:latin typeface="Times"/>
                <a:ea typeface="Times"/>
                <a:cs typeface="Times"/>
                <a:sym typeface="Times"/>
              </a:rPr>
              <a:t>accept </a:t>
            </a:r>
            <a:r>
              <a:rPr b="0" i="0" lang="en-US" sz="2200" u="none" cap="none" strike="noStrike">
                <a:solidFill>
                  <a:schemeClr val="dk1"/>
                </a:solidFill>
                <a:latin typeface="Times"/>
                <a:ea typeface="Times"/>
                <a:cs typeface="Times"/>
                <a:sym typeface="Times"/>
              </a:rPr>
              <a:t>a “free” electron: “The diffused impurities with three valence electrons are called </a:t>
            </a:r>
            <a:r>
              <a:rPr b="1" i="1" lang="en-US" sz="2200" u="none" cap="none" strike="noStrike">
                <a:solidFill>
                  <a:schemeClr val="dk1"/>
                </a:solidFill>
                <a:latin typeface="Times"/>
                <a:ea typeface="Times"/>
                <a:cs typeface="Times"/>
                <a:sym typeface="Times"/>
              </a:rPr>
              <a:t>acceptor atoms.”</a:t>
            </a:r>
            <a:endParaRPr b="0" i="0" sz="1400" u="none" cap="none" strike="noStrike">
              <a:solidFill>
                <a:srgbClr val="000000"/>
              </a:solidFill>
              <a:latin typeface="Arial"/>
              <a:ea typeface="Arial"/>
              <a:cs typeface="Arial"/>
              <a:sym typeface="Arial"/>
            </a:endParaRPr>
          </a:p>
          <a:p>
            <a:pPr indent="-173037" lvl="0" marL="173037" marR="0" rtl="0" algn="l">
              <a:lnSpc>
                <a:spcPct val="100000"/>
              </a:lnSpc>
              <a:spcBef>
                <a:spcPts val="600"/>
              </a:spcBef>
              <a:spcAft>
                <a:spcPts val="0"/>
              </a:spcAft>
              <a:buClr>
                <a:schemeClr val="dk1"/>
              </a:buClr>
              <a:buSzPts val="2200"/>
              <a:buFont typeface="Arial"/>
              <a:buChar char="•"/>
            </a:pPr>
            <a:r>
              <a:rPr b="0" i="0" lang="en-US" sz="2200" u="none" cap="none" strike="noStrike">
                <a:solidFill>
                  <a:schemeClr val="dk1"/>
                </a:solidFill>
                <a:latin typeface="Times"/>
                <a:ea typeface="Times"/>
                <a:cs typeface="Times"/>
                <a:sym typeface="Times"/>
              </a:rPr>
              <a:t>The resulting </a:t>
            </a:r>
            <a:r>
              <a:rPr b="0" i="1" lang="en-US" sz="2200" u="none" cap="none" strike="noStrike">
                <a:solidFill>
                  <a:schemeClr val="dk1"/>
                </a:solidFill>
                <a:latin typeface="Times"/>
                <a:ea typeface="Times"/>
                <a:cs typeface="Times"/>
                <a:sym typeface="Times"/>
              </a:rPr>
              <a:t>p</a:t>
            </a:r>
            <a:r>
              <a:rPr b="0" i="0" lang="en-US" sz="2200" u="none" cap="none" strike="noStrike">
                <a:solidFill>
                  <a:schemeClr val="dk1"/>
                </a:solidFill>
                <a:latin typeface="Times"/>
                <a:ea typeface="Times"/>
                <a:cs typeface="Times"/>
                <a:sym typeface="Times"/>
              </a:rPr>
              <a:t>-type material is electrically neutral, for the same reasons described for the </a:t>
            </a:r>
            <a:r>
              <a:rPr b="0" i="1" lang="en-US" sz="2200" u="none" cap="none" strike="noStrike">
                <a:solidFill>
                  <a:schemeClr val="dk1"/>
                </a:solidFill>
                <a:latin typeface="Times"/>
                <a:ea typeface="Times"/>
                <a:cs typeface="Times"/>
                <a:sym typeface="Times"/>
              </a:rPr>
              <a:t>n</a:t>
            </a:r>
            <a:r>
              <a:rPr b="0" i="0" lang="en-US" sz="2200" u="none" cap="none" strike="noStrike">
                <a:solidFill>
                  <a:schemeClr val="dk1"/>
                </a:solidFill>
                <a:latin typeface="Times"/>
                <a:ea typeface="Times"/>
                <a:cs typeface="Times"/>
                <a:sym typeface="Times"/>
              </a:rPr>
              <a:t>-type material.</a:t>
            </a:r>
            <a:endParaRPr b="1" i="1" sz="2200" u="none" cap="none" strike="noStrike">
              <a:solidFill>
                <a:schemeClr val="dk1"/>
              </a:solidFill>
              <a:latin typeface="Times"/>
              <a:ea typeface="Times"/>
              <a:cs typeface="Times"/>
              <a:sym typeface="Times"/>
            </a:endParaRPr>
          </a:p>
          <a:p>
            <a:pPr indent="0" lvl="0" marL="0" marR="0" rtl="0" algn="l">
              <a:lnSpc>
                <a:spcPct val="100000"/>
              </a:lnSpc>
              <a:spcBef>
                <a:spcPts val="600"/>
              </a:spcBef>
              <a:spcAft>
                <a:spcPts val="0"/>
              </a:spcAft>
              <a:buClr>
                <a:srgbClr val="000000"/>
              </a:buClr>
              <a:buSzPts val="2200"/>
              <a:buFont typeface="Arial"/>
              <a:buNone/>
            </a:pPr>
            <a:r>
              <a:t/>
            </a:r>
            <a:endParaRPr b="1" i="1" sz="2200" u="none" cap="none" strike="noStrike">
              <a:solidFill>
                <a:schemeClr val="dk1"/>
              </a:solidFill>
              <a:latin typeface="Times"/>
              <a:ea typeface="Times"/>
              <a:cs typeface="Times"/>
              <a:sym typeface="Times"/>
            </a:endParaRPr>
          </a:p>
        </p:txBody>
      </p:sp>
      <p:sp>
        <p:nvSpPr>
          <p:cNvPr id="382" name="Google Shape;382;p3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383" name="Google Shape;383;p37"/>
          <p:cNvPicPr preferRelativeResize="0"/>
          <p:nvPr/>
        </p:nvPicPr>
        <p:blipFill rotWithShape="1">
          <a:blip r:embed="rId3">
            <a:alphaModFix/>
          </a:blip>
          <a:srcRect b="0" l="0" r="0" t="0"/>
          <a:stretch/>
        </p:blipFill>
        <p:spPr>
          <a:xfrm>
            <a:off x="609600" y="1981200"/>
            <a:ext cx="7848600" cy="3063875"/>
          </a:xfrm>
          <a:prstGeom prst="rect">
            <a:avLst/>
          </a:prstGeom>
          <a:noFill/>
          <a:ln>
            <a:noFill/>
          </a:ln>
        </p:spPr>
      </p:pic>
      <p:pic>
        <p:nvPicPr>
          <p:cNvPr id="384" name="Google Shape;384;p37"/>
          <p:cNvPicPr preferRelativeResize="0"/>
          <p:nvPr/>
        </p:nvPicPr>
        <p:blipFill rotWithShape="1">
          <a:blip r:embed="rId3">
            <a:alphaModFix/>
          </a:blip>
          <a:srcRect b="0" l="0" r="0" t="0"/>
          <a:stretch/>
        </p:blipFill>
        <p:spPr>
          <a:xfrm>
            <a:off x="552450" y="2590800"/>
            <a:ext cx="7948612" cy="3103562"/>
          </a:xfrm>
          <a:prstGeom prst="rect">
            <a:avLst/>
          </a:prstGeom>
          <a:noFill/>
          <a:ln>
            <a:noFill/>
          </a:ln>
        </p:spPr>
      </p:pic>
      <p:pic>
        <p:nvPicPr>
          <p:cNvPr id="385" name="Google Shape;385;p37"/>
          <p:cNvPicPr preferRelativeResize="0"/>
          <p:nvPr/>
        </p:nvPicPr>
        <p:blipFill rotWithShape="1">
          <a:blip r:embed="rId4">
            <a:alphaModFix/>
          </a:blip>
          <a:srcRect b="0" l="0" r="0" t="0"/>
          <a:stretch/>
        </p:blipFill>
        <p:spPr>
          <a:xfrm>
            <a:off x="561975" y="3448050"/>
            <a:ext cx="7943850" cy="3105150"/>
          </a:xfrm>
          <a:prstGeom prst="rect">
            <a:avLst/>
          </a:prstGeom>
          <a:noFill/>
          <a:ln>
            <a:noFill/>
          </a:ln>
        </p:spPr>
      </p:pic>
      <p:pic>
        <p:nvPicPr>
          <p:cNvPr id="386" name="Google Shape;386;p37"/>
          <p:cNvPicPr preferRelativeResize="0"/>
          <p:nvPr/>
        </p:nvPicPr>
        <p:blipFill rotWithShape="1">
          <a:blip r:embed="rId4">
            <a:alphaModFix/>
          </a:blip>
          <a:srcRect b="0" l="0" r="0" t="0"/>
          <a:stretch/>
        </p:blipFill>
        <p:spPr>
          <a:xfrm>
            <a:off x="415925" y="4129087"/>
            <a:ext cx="7943850" cy="3105150"/>
          </a:xfrm>
          <a:prstGeom prst="rect">
            <a:avLst/>
          </a:prstGeom>
          <a:noFill/>
          <a:ln>
            <a:noFill/>
          </a:ln>
        </p:spPr>
      </p:pic>
      <p:pic>
        <p:nvPicPr>
          <p:cNvPr id="387" name="Google Shape;387;p37"/>
          <p:cNvPicPr preferRelativeResize="0"/>
          <p:nvPr/>
        </p:nvPicPr>
        <p:blipFill rotWithShape="1">
          <a:blip r:embed="rId4">
            <a:alphaModFix/>
          </a:blip>
          <a:srcRect b="0" l="0" r="0" t="0"/>
          <a:stretch/>
        </p:blipFill>
        <p:spPr>
          <a:xfrm>
            <a:off x="609600" y="1066800"/>
            <a:ext cx="7943850" cy="3105150"/>
          </a:xfrm>
          <a:prstGeom prst="rect">
            <a:avLst/>
          </a:prstGeom>
          <a:noFill/>
          <a:ln>
            <a:noFill/>
          </a:ln>
        </p:spPr>
      </p:pic>
      <p:pic>
        <p:nvPicPr>
          <p:cNvPr id="388" name="Google Shape;388;p37"/>
          <p:cNvPicPr preferRelativeResize="0"/>
          <p:nvPr/>
        </p:nvPicPr>
        <p:blipFill rotWithShape="1">
          <a:blip r:embed="rId4">
            <a:alphaModFix/>
          </a:blip>
          <a:srcRect b="0" l="0" r="0" t="0"/>
          <a:stretch/>
        </p:blipFill>
        <p:spPr>
          <a:xfrm>
            <a:off x="587375" y="2027237"/>
            <a:ext cx="7943850" cy="3105150"/>
          </a:xfrm>
          <a:prstGeom prst="rect">
            <a:avLst/>
          </a:prstGeom>
          <a:noFill/>
          <a:ln>
            <a:noFill/>
          </a:ln>
        </p:spPr>
      </p:pic>
      <p:sp>
        <p:nvSpPr>
          <p:cNvPr id="389" name="Google Shape;389;p3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500"/>
                                        <p:tgtEl>
                                          <p:spTgt spid="38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500"/>
                                        <p:tgtEl>
                                          <p:spTgt spid="38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500"/>
                                        <p:tgtEl>
                                          <p:spTgt spid="38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500"/>
                                        <p:tgtEl>
                                          <p:spTgt spid="38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Effect filter="fade" transition="in">
                                      <p:cBhvr>
                                        <p:cTn dur="500"/>
                                        <p:tgtEl>
                                          <p:spTgt spid="38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Effect filter="fade" transition="in">
                                      <p:cBhvr>
                                        <p:cTn dur="500"/>
                                        <p:tgtEl>
                                          <p:spTgt spid="38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animEffect filter="fade" transition="in">
                                      <p:cBhvr>
                                        <p:cTn dur="500"/>
                                        <p:tgtEl>
                                          <p:spTgt spid="381">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3"/>
                                        </p:tgtEl>
                                      </p:cBhvr>
                                    </p:animEffect>
                                    <p:set>
                                      <p:cBhvr>
                                        <p:cTn dur="1" fill="hold">
                                          <p:stCondLst>
                                            <p:cond delay="500"/>
                                          </p:stCondLst>
                                        </p:cTn>
                                        <p:tgtEl>
                                          <p:spTgt spid="38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4"/>
                                        </p:tgtEl>
                                      </p:cBhvr>
                                    </p:animEffect>
                                    <p:set>
                                      <p:cBhvr>
                                        <p:cTn dur="1" fill="hold">
                                          <p:stCondLst>
                                            <p:cond delay="500"/>
                                          </p:stCondLst>
                                        </p:cTn>
                                        <p:tgtEl>
                                          <p:spTgt spid="38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5"/>
                                        </p:tgtEl>
                                      </p:cBhvr>
                                    </p:animEffect>
                                    <p:set>
                                      <p:cBhvr>
                                        <p:cTn dur="1" fill="hold">
                                          <p:stCondLst>
                                            <p:cond delay="500"/>
                                          </p:stCondLst>
                                        </p:cTn>
                                        <p:tgtEl>
                                          <p:spTgt spid="38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6"/>
                                        </p:tgtEl>
                                      </p:cBhvr>
                                    </p:animEffect>
                                    <p:set>
                                      <p:cBhvr>
                                        <p:cTn dur="1" fill="hold">
                                          <p:stCondLst>
                                            <p:cond delay="500"/>
                                          </p:stCondLst>
                                        </p:cTn>
                                        <p:tgtEl>
                                          <p:spTgt spid="38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7"/>
                                        </p:tgtEl>
                                      </p:cBhvr>
                                    </p:animEffect>
                                    <p:set>
                                      <p:cBhvr>
                                        <p:cTn dur="1" fill="hold">
                                          <p:stCondLst>
                                            <p:cond delay="500"/>
                                          </p:stCondLst>
                                        </p:cTn>
                                        <p:tgtEl>
                                          <p:spTgt spid="38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8"/>
                                        </p:tgtEl>
                                      </p:cBhvr>
                                    </p:animEffect>
                                    <p:set>
                                      <p:cBhvr>
                                        <p:cTn dur="1" fill="hold">
                                          <p:stCondLst>
                                            <p:cond delay="500"/>
                                          </p:stCondLst>
                                        </p:cTn>
                                        <p:tgtEl>
                                          <p:spTgt spid="3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nvSpPr>
        <p:spPr>
          <a:xfrm>
            <a:off x="588962" y="152400"/>
            <a:ext cx="7945437"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Majority and Minority Carriers</a:t>
            </a:r>
            <a:endParaRPr b="0" i="0" sz="1400" u="none" cap="none" strike="noStrike">
              <a:solidFill>
                <a:srgbClr val="000000"/>
              </a:solidFill>
              <a:latin typeface="Arial"/>
              <a:ea typeface="Arial"/>
              <a:cs typeface="Arial"/>
              <a:sym typeface="Arial"/>
            </a:endParaRPr>
          </a:p>
        </p:txBody>
      </p:sp>
      <p:sp>
        <p:nvSpPr>
          <p:cNvPr id="395" name="Google Shape;395;p38"/>
          <p:cNvSpPr txBox="1"/>
          <p:nvPr/>
        </p:nvSpPr>
        <p:spPr>
          <a:xfrm>
            <a:off x="685800" y="658812"/>
            <a:ext cx="7924800" cy="59705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the intrinsic state, the number of free electrons in Ge or Si is due only to those few electrons in the valence band that have acquired sufficient energy from thermal or light sources to break the covalent bond or to the few impurities that could not be removed.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vacancies left behind in the covalent bonding structure represent the very limited supply of holes.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an </a:t>
            </a:r>
            <a:r>
              <a:rPr b="0" i="1" lang="en-US" sz="1800" u="none" cap="none" strike="noStrike">
                <a:solidFill>
                  <a:schemeClr val="dk1"/>
                </a:solidFill>
                <a:latin typeface="Times"/>
                <a:ea typeface="Times"/>
                <a:cs typeface="Times"/>
                <a:sym typeface="Times"/>
              </a:rPr>
              <a:t>n</a:t>
            </a:r>
            <a:r>
              <a:rPr b="0" i="0" lang="en-US" sz="1800" u="none" cap="none" strike="noStrike">
                <a:solidFill>
                  <a:schemeClr val="dk1"/>
                </a:solidFill>
                <a:latin typeface="Times"/>
                <a:ea typeface="Times"/>
                <a:cs typeface="Times"/>
                <a:sym typeface="Times"/>
              </a:rPr>
              <a:t>-type material, the number of holes has not changed significantly from this intrinsic level.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As a result of that the number of electrons far outweighs the number of holes.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1" i="1" lang="en-US" sz="1800" u="none" cap="none" strike="noStrike">
                <a:solidFill>
                  <a:schemeClr val="dk1"/>
                </a:solidFill>
                <a:latin typeface="Times"/>
                <a:ea typeface="Times"/>
                <a:cs typeface="Times"/>
                <a:sym typeface="Times"/>
              </a:rPr>
              <a:t>In an n-type material the electron is called the majority carrier and the hole the minority carrier.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For the </a:t>
            </a:r>
            <a:r>
              <a:rPr b="0" i="1" lang="en-US" sz="1800" u="none" cap="none" strike="noStrike">
                <a:solidFill>
                  <a:schemeClr val="dk1"/>
                </a:solidFill>
                <a:latin typeface="Times"/>
                <a:ea typeface="Times"/>
                <a:cs typeface="Times"/>
                <a:sym typeface="Times"/>
              </a:rPr>
              <a:t>p</a:t>
            </a:r>
            <a:r>
              <a:rPr b="0" i="0" lang="en-US" sz="1800" u="none" cap="none" strike="noStrike">
                <a:solidFill>
                  <a:schemeClr val="dk1"/>
                </a:solidFill>
                <a:latin typeface="Times"/>
                <a:ea typeface="Times"/>
                <a:cs typeface="Times"/>
                <a:sym typeface="Times"/>
              </a:rPr>
              <a:t>-type material the number of holes far outweighs the number of electrons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1" i="1" lang="en-US" sz="1800" u="none" cap="none" strike="noStrike">
                <a:solidFill>
                  <a:schemeClr val="dk1"/>
                </a:solidFill>
                <a:latin typeface="Times"/>
                <a:ea typeface="Times"/>
                <a:cs typeface="Times"/>
                <a:sym typeface="Times"/>
              </a:rPr>
              <a:t>In a p-type material the hole is the majority carrier and the electron is the minority carrier.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When the fifth electron of a donor atom leaves the parent atom, the atom remaining acquires a net positive charge: hence the positive sign in the donor-ion representation.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For similar reasons, the negative sign appears in the acceptor ion. </a:t>
            </a:r>
            <a:endParaRPr b="0" i="0" sz="1400" u="none" cap="none" strike="noStrike">
              <a:solidFill>
                <a:srgbClr val="000000"/>
              </a:solidFill>
              <a:latin typeface="Arial"/>
              <a:ea typeface="Arial"/>
              <a:cs typeface="Arial"/>
              <a:sym typeface="Arial"/>
            </a:endParaRPr>
          </a:p>
        </p:txBody>
      </p:sp>
      <p:sp>
        <p:nvSpPr>
          <p:cNvPr id="396" name="Google Shape;396;p3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397" name="Google Shape;397;p38"/>
          <p:cNvPicPr preferRelativeResize="0"/>
          <p:nvPr/>
        </p:nvPicPr>
        <p:blipFill rotWithShape="1">
          <a:blip r:embed="rId3">
            <a:alphaModFix/>
          </a:blip>
          <a:srcRect b="0" l="0" r="0" t="0"/>
          <a:stretch/>
        </p:blipFill>
        <p:spPr>
          <a:xfrm>
            <a:off x="468312" y="1857375"/>
            <a:ext cx="8239125" cy="3171825"/>
          </a:xfrm>
          <a:prstGeom prst="rect">
            <a:avLst/>
          </a:prstGeom>
          <a:noFill/>
          <a:ln>
            <a:noFill/>
          </a:ln>
        </p:spPr>
      </p:pic>
      <p:pic>
        <p:nvPicPr>
          <p:cNvPr id="398" name="Google Shape;398;p38"/>
          <p:cNvPicPr preferRelativeResize="0"/>
          <p:nvPr/>
        </p:nvPicPr>
        <p:blipFill rotWithShape="1">
          <a:blip r:embed="rId3">
            <a:alphaModFix/>
          </a:blip>
          <a:srcRect b="0" l="0" r="0" t="0"/>
          <a:stretch/>
        </p:blipFill>
        <p:spPr>
          <a:xfrm>
            <a:off x="603250" y="2514600"/>
            <a:ext cx="8239125" cy="3171825"/>
          </a:xfrm>
          <a:prstGeom prst="rect">
            <a:avLst/>
          </a:prstGeom>
          <a:noFill/>
          <a:ln>
            <a:noFill/>
          </a:ln>
        </p:spPr>
      </p:pic>
      <p:pic>
        <p:nvPicPr>
          <p:cNvPr id="399" name="Google Shape;399;p38"/>
          <p:cNvPicPr preferRelativeResize="0"/>
          <p:nvPr/>
        </p:nvPicPr>
        <p:blipFill rotWithShape="1">
          <a:blip r:embed="rId3">
            <a:alphaModFix/>
          </a:blip>
          <a:srcRect b="0" l="0" r="0" t="0"/>
          <a:stretch/>
        </p:blipFill>
        <p:spPr>
          <a:xfrm>
            <a:off x="434975" y="3076575"/>
            <a:ext cx="8239125" cy="3171825"/>
          </a:xfrm>
          <a:prstGeom prst="rect">
            <a:avLst/>
          </a:prstGeom>
          <a:noFill/>
          <a:ln>
            <a:noFill/>
          </a:ln>
        </p:spPr>
      </p:pic>
      <p:pic>
        <p:nvPicPr>
          <p:cNvPr id="400" name="Google Shape;400;p38"/>
          <p:cNvPicPr preferRelativeResize="0"/>
          <p:nvPr/>
        </p:nvPicPr>
        <p:blipFill rotWithShape="1">
          <a:blip r:embed="rId3">
            <a:alphaModFix/>
          </a:blip>
          <a:srcRect b="0" l="0" r="0" t="0"/>
          <a:stretch/>
        </p:blipFill>
        <p:spPr>
          <a:xfrm>
            <a:off x="452437" y="3990975"/>
            <a:ext cx="8239125" cy="3171825"/>
          </a:xfrm>
          <a:prstGeom prst="rect">
            <a:avLst/>
          </a:prstGeom>
          <a:noFill/>
          <a:ln>
            <a:noFill/>
          </a:ln>
        </p:spPr>
      </p:pic>
      <p:pic>
        <p:nvPicPr>
          <p:cNvPr id="401" name="Google Shape;401;p38"/>
          <p:cNvPicPr preferRelativeResize="0"/>
          <p:nvPr/>
        </p:nvPicPr>
        <p:blipFill rotWithShape="1">
          <a:blip r:embed="rId4">
            <a:alphaModFix/>
          </a:blip>
          <a:srcRect b="0" l="0" r="0" t="0"/>
          <a:stretch/>
        </p:blipFill>
        <p:spPr>
          <a:xfrm>
            <a:off x="439737" y="942975"/>
            <a:ext cx="8429625" cy="2409825"/>
          </a:xfrm>
          <a:prstGeom prst="rect">
            <a:avLst/>
          </a:prstGeom>
          <a:noFill/>
          <a:ln>
            <a:noFill/>
          </a:ln>
        </p:spPr>
      </p:pic>
      <p:pic>
        <p:nvPicPr>
          <p:cNvPr id="402" name="Google Shape;402;p38"/>
          <p:cNvPicPr preferRelativeResize="0"/>
          <p:nvPr/>
        </p:nvPicPr>
        <p:blipFill rotWithShape="1">
          <a:blip r:embed="rId4">
            <a:alphaModFix/>
          </a:blip>
          <a:srcRect b="0" l="0" r="0" t="0"/>
          <a:stretch/>
        </p:blipFill>
        <p:spPr>
          <a:xfrm>
            <a:off x="357187" y="1600200"/>
            <a:ext cx="8429625" cy="2409825"/>
          </a:xfrm>
          <a:prstGeom prst="rect">
            <a:avLst/>
          </a:prstGeom>
          <a:noFill/>
          <a:ln>
            <a:noFill/>
          </a:ln>
        </p:spPr>
      </p:pic>
      <p:pic>
        <p:nvPicPr>
          <p:cNvPr id="403" name="Google Shape;403;p38"/>
          <p:cNvPicPr preferRelativeResize="0"/>
          <p:nvPr/>
        </p:nvPicPr>
        <p:blipFill rotWithShape="1">
          <a:blip r:embed="rId4">
            <a:alphaModFix/>
          </a:blip>
          <a:srcRect b="0" l="0" r="0" t="0"/>
          <a:stretch/>
        </p:blipFill>
        <p:spPr>
          <a:xfrm>
            <a:off x="412750" y="2286000"/>
            <a:ext cx="8429625" cy="2409825"/>
          </a:xfrm>
          <a:prstGeom prst="rect">
            <a:avLst/>
          </a:prstGeom>
          <a:noFill/>
          <a:ln>
            <a:noFill/>
          </a:ln>
        </p:spPr>
      </p:pic>
      <p:pic>
        <p:nvPicPr>
          <p:cNvPr id="404" name="Google Shape;404;p38"/>
          <p:cNvPicPr preferRelativeResize="0"/>
          <p:nvPr/>
        </p:nvPicPr>
        <p:blipFill rotWithShape="1">
          <a:blip r:embed="rId4">
            <a:alphaModFix/>
          </a:blip>
          <a:srcRect b="0" l="0" r="0" t="0"/>
          <a:stretch/>
        </p:blipFill>
        <p:spPr>
          <a:xfrm>
            <a:off x="468312" y="2895600"/>
            <a:ext cx="8429625" cy="2409825"/>
          </a:xfrm>
          <a:prstGeom prst="rect">
            <a:avLst/>
          </a:prstGeom>
          <a:noFill/>
          <a:ln>
            <a:noFill/>
          </a:ln>
        </p:spPr>
      </p:pic>
      <p:pic>
        <p:nvPicPr>
          <p:cNvPr id="405" name="Google Shape;405;p38"/>
          <p:cNvPicPr preferRelativeResize="0"/>
          <p:nvPr/>
        </p:nvPicPr>
        <p:blipFill rotWithShape="1">
          <a:blip r:embed="rId4">
            <a:alphaModFix/>
          </a:blip>
          <a:srcRect b="0" l="0" r="0" t="0"/>
          <a:stretch/>
        </p:blipFill>
        <p:spPr>
          <a:xfrm>
            <a:off x="433387" y="3762375"/>
            <a:ext cx="8429625" cy="2409825"/>
          </a:xfrm>
          <a:prstGeom prst="rect">
            <a:avLst/>
          </a:prstGeom>
          <a:noFill/>
          <a:ln>
            <a:noFill/>
          </a:ln>
        </p:spPr>
      </p:pic>
      <p:sp>
        <p:nvSpPr>
          <p:cNvPr id="406" name="Google Shape;406;p3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500"/>
                                        <p:tgtEl>
                                          <p:spTgt spid="39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500"/>
                                        <p:tgtEl>
                                          <p:spTgt spid="39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500"/>
                                        <p:tgtEl>
                                          <p:spTgt spid="39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500"/>
                                        <p:tgtEl>
                                          <p:spTgt spid="39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500"/>
                                        <p:tgtEl>
                                          <p:spTgt spid="39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500"/>
                                        <p:tgtEl>
                                          <p:spTgt spid="39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500"/>
                                        <p:tgtEl>
                                          <p:spTgt spid="39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animEffect filter="fade" transition="in">
                                      <p:cBhvr>
                                        <p:cTn dur="500"/>
                                        <p:tgtEl>
                                          <p:spTgt spid="39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animEffect filter="fade" transition="in">
                                      <p:cBhvr>
                                        <p:cTn dur="500"/>
                                        <p:tgtEl>
                                          <p:spTgt spid="395">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7"/>
                                        </p:tgtEl>
                                      </p:cBhvr>
                                    </p:animEffect>
                                    <p:set>
                                      <p:cBhvr>
                                        <p:cTn dur="1" fill="hold">
                                          <p:stCondLst>
                                            <p:cond delay="500"/>
                                          </p:stCondLst>
                                        </p:cTn>
                                        <p:tgtEl>
                                          <p:spTgt spid="39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8"/>
                                        </p:tgtEl>
                                      </p:cBhvr>
                                    </p:animEffect>
                                    <p:set>
                                      <p:cBhvr>
                                        <p:cTn dur="1" fill="hold">
                                          <p:stCondLst>
                                            <p:cond delay="500"/>
                                          </p:stCondLst>
                                        </p:cTn>
                                        <p:tgtEl>
                                          <p:spTgt spid="39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9"/>
                                        </p:tgtEl>
                                      </p:cBhvr>
                                    </p:animEffect>
                                    <p:set>
                                      <p:cBhvr>
                                        <p:cTn dur="1" fill="hold">
                                          <p:stCondLst>
                                            <p:cond delay="500"/>
                                          </p:stCondLst>
                                        </p:cTn>
                                        <p:tgtEl>
                                          <p:spTgt spid="39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0"/>
                                        </p:tgtEl>
                                      </p:cBhvr>
                                    </p:animEffect>
                                    <p:set>
                                      <p:cBhvr>
                                        <p:cTn dur="1" fill="hold">
                                          <p:stCondLst>
                                            <p:cond delay="500"/>
                                          </p:stCondLst>
                                        </p:cTn>
                                        <p:tgtEl>
                                          <p:spTgt spid="40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1"/>
                                        </p:tgtEl>
                                      </p:cBhvr>
                                    </p:animEffect>
                                    <p:set>
                                      <p:cBhvr>
                                        <p:cTn dur="1" fill="hold">
                                          <p:stCondLst>
                                            <p:cond delay="500"/>
                                          </p:stCondLst>
                                        </p:cTn>
                                        <p:tgtEl>
                                          <p:spTgt spid="40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2"/>
                                        </p:tgtEl>
                                      </p:cBhvr>
                                    </p:animEffect>
                                    <p:set>
                                      <p:cBhvr>
                                        <p:cTn dur="1" fill="hold">
                                          <p:stCondLst>
                                            <p:cond delay="500"/>
                                          </p:stCondLst>
                                        </p:cTn>
                                        <p:tgtEl>
                                          <p:spTgt spid="40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3"/>
                                        </p:tgtEl>
                                      </p:cBhvr>
                                    </p:animEffect>
                                    <p:set>
                                      <p:cBhvr>
                                        <p:cTn dur="1" fill="hold">
                                          <p:stCondLst>
                                            <p:cond delay="500"/>
                                          </p:stCondLst>
                                        </p:cTn>
                                        <p:tgtEl>
                                          <p:spTgt spid="40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4"/>
                                        </p:tgtEl>
                                      </p:cBhvr>
                                    </p:animEffect>
                                    <p:set>
                                      <p:cBhvr>
                                        <p:cTn dur="1" fill="hold">
                                          <p:stCondLst>
                                            <p:cond delay="500"/>
                                          </p:stCondLst>
                                        </p:cTn>
                                        <p:tgtEl>
                                          <p:spTgt spid="40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5"/>
                                        </p:tgtEl>
                                      </p:cBhvr>
                                    </p:animEffect>
                                    <p:set>
                                      <p:cBhvr>
                                        <p:cTn dur="1" fill="hold">
                                          <p:stCondLst>
                                            <p:cond delay="500"/>
                                          </p:stCondLst>
                                        </p:cTn>
                                        <p:tgtEl>
                                          <p:spTgt spid="4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609600" y="2209800"/>
            <a:ext cx="77724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4400"/>
              <a:buFont typeface="Times"/>
              <a:buNone/>
            </a:pPr>
            <a:r>
              <a:rPr b="0" i="0" lang="en-US" sz="4400" u="none">
                <a:solidFill>
                  <a:schemeClr val="accent2"/>
                </a:solidFill>
                <a:latin typeface="Times"/>
                <a:ea typeface="Times"/>
                <a:cs typeface="Times"/>
                <a:sym typeface="Times"/>
              </a:rPr>
              <a:t>Semiconductor Diode </a:t>
            </a:r>
            <a:endParaRPr/>
          </a:p>
        </p:txBody>
      </p:sp>
      <p:sp>
        <p:nvSpPr>
          <p:cNvPr id="412" name="Google Shape;412;p3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413" name="Google Shape;413;p3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419" name="Google Shape;419;p40"/>
          <p:cNvSpPr txBox="1"/>
          <p:nvPr/>
        </p:nvSpPr>
        <p:spPr>
          <a:xfrm>
            <a:off x="649287" y="266700"/>
            <a:ext cx="7885112"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Electron versus Hole Flow</a:t>
            </a:r>
            <a:endParaRPr b="0" i="0" sz="1400" u="none" cap="none" strike="noStrike">
              <a:solidFill>
                <a:srgbClr val="000000"/>
              </a:solidFill>
              <a:latin typeface="Arial"/>
              <a:ea typeface="Arial"/>
              <a:cs typeface="Arial"/>
              <a:sym typeface="Arial"/>
            </a:endParaRPr>
          </a:p>
        </p:txBody>
      </p:sp>
      <p:sp>
        <p:nvSpPr>
          <p:cNvPr id="420" name="Google Shape;420;p40"/>
          <p:cNvSpPr txBox="1"/>
          <p:nvPr/>
        </p:nvSpPr>
        <p:spPr>
          <a:xfrm>
            <a:off x="609600" y="990600"/>
            <a:ext cx="8001000" cy="25384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If a valence electron acquires sufficient kinetic energy to break its covalent bond and fills the void created by a hole, then a vacancy, or hole, will be created in the covalent bond that released the electron.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Therefore, a transfer of holes to the left and electrons to the right, as shown in the Figure.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400"/>
              <a:buFont typeface="Times"/>
              <a:buNone/>
            </a:pPr>
            <a:r>
              <a:rPr b="1" i="0" lang="en-US" sz="2400" u="none" cap="none" strike="noStrike">
                <a:solidFill>
                  <a:schemeClr val="dk1"/>
                </a:solidFill>
                <a:latin typeface="Times"/>
                <a:ea typeface="Times"/>
                <a:cs typeface="Times"/>
                <a:sym typeface="Times"/>
              </a:rPr>
              <a:t>Conventional flow</a:t>
            </a:r>
            <a:endParaRPr b="0" i="1" sz="2400" u="none" cap="none" strike="noStrike">
              <a:solidFill>
                <a:schemeClr val="dk1"/>
              </a:solidFill>
              <a:latin typeface="Times"/>
              <a:ea typeface="Times"/>
              <a:cs typeface="Times"/>
              <a:sym typeface="Times"/>
            </a:endParaRPr>
          </a:p>
          <a:p>
            <a:pPr indent="-285750" lvl="0" marL="285750" marR="0" rtl="0" algn="l">
              <a:lnSpc>
                <a:spcPct val="100000"/>
              </a:lnSpc>
              <a:spcBef>
                <a:spcPts val="600"/>
              </a:spcBef>
              <a:spcAft>
                <a:spcPts val="0"/>
              </a:spcAft>
              <a:buClr>
                <a:schemeClr val="dk1"/>
              </a:buClr>
              <a:buSzPts val="2000"/>
              <a:buFont typeface="Arial"/>
              <a:buChar char="•"/>
            </a:pPr>
            <a:r>
              <a:rPr b="0" i="1" lang="en-US" sz="2000" u="none" cap="none" strike="noStrike">
                <a:solidFill>
                  <a:schemeClr val="dk1"/>
                </a:solidFill>
                <a:latin typeface="Times"/>
                <a:ea typeface="Times"/>
                <a:cs typeface="Times"/>
                <a:sym typeface="Times"/>
              </a:rPr>
              <a:t> </a:t>
            </a:r>
            <a:r>
              <a:rPr b="0" i="0" lang="en-US" sz="2000" u="none" cap="none" strike="noStrike">
                <a:solidFill>
                  <a:schemeClr val="dk1"/>
                </a:solidFill>
                <a:latin typeface="Times"/>
                <a:ea typeface="Times"/>
                <a:cs typeface="Times"/>
                <a:sym typeface="Times"/>
              </a:rPr>
              <a:t>Conventional flow is indicated by the direction of hole flow.</a:t>
            </a:r>
            <a:endParaRPr b="0" i="0" sz="1400" u="none" cap="none" strike="noStrike">
              <a:solidFill>
                <a:srgbClr val="000000"/>
              </a:solidFill>
              <a:latin typeface="Arial"/>
              <a:ea typeface="Arial"/>
              <a:cs typeface="Arial"/>
              <a:sym typeface="Arial"/>
            </a:endParaRPr>
          </a:p>
        </p:txBody>
      </p:sp>
      <p:pic>
        <p:nvPicPr>
          <p:cNvPr descr="D:\FREELANCE\POWER POINT\BOYLESTAD\ARTS\CH 01\f_01012.jpg" id="421" name="Google Shape;421;p40"/>
          <p:cNvPicPr preferRelativeResize="0"/>
          <p:nvPr/>
        </p:nvPicPr>
        <p:blipFill rotWithShape="1">
          <a:blip r:embed="rId3">
            <a:alphaModFix/>
          </a:blip>
          <a:srcRect b="0" l="0" r="0" t="0"/>
          <a:stretch/>
        </p:blipFill>
        <p:spPr>
          <a:xfrm>
            <a:off x="1905000" y="3455987"/>
            <a:ext cx="5143500" cy="3429000"/>
          </a:xfrm>
          <a:prstGeom prst="rect">
            <a:avLst/>
          </a:prstGeom>
          <a:noFill/>
          <a:ln>
            <a:noFill/>
          </a:ln>
        </p:spPr>
      </p:pic>
      <p:sp>
        <p:nvSpPr>
          <p:cNvPr id="422" name="Google Shape;422;p4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423" name="Google Shape;423;p4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500"/>
                                        <p:tgtEl>
                                          <p:spTgt spid="42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500"/>
                                        <p:tgtEl>
                                          <p:spTgt spid="42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500"/>
                                        <p:tgtEl>
                                          <p:spTgt spid="42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500"/>
                                        <p:tgtEl>
                                          <p:spTgt spid="42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E:\chapter01.jpg" id="428" name="Google Shape;428;p41"/>
          <p:cNvPicPr preferRelativeResize="0"/>
          <p:nvPr/>
        </p:nvPicPr>
        <p:blipFill rotWithShape="1">
          <a:blip r:embed="rId3">
            <a:alphaModFix/>
          </a:blip>
          <a:srcRect b="0" l="0" r="0" t="0"/>
          <a:stretch/>
        </p:blipFill>
        <p:spPr>
          <a:xfrm>
            <a:off x="2076450" y="2590800"/>
            <a:ext cx="4649787" cy="3090862"/>
          </a:xfrm>
          <a:prstGeom prst="rect">
            <a:avLst/>
          </a:prstGeom>
          <a:noFill/>
          <a:ln>
            <a:noFill/>
          </a:ln>
        </p:spPr>
      </p:pic>
      <p:sp>
        <p:nvSpPr>
          <p:cNvPr id="429" name="Google Shape;429;p41"/>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30" name="Google Shape;430;p4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31" name="Google Shape;431;p41"/>
          <p:cNvSpPr txBox="1"/>
          <p:nvPr/>
        </p:nvSpPr>
        <p:spPr>
          <a:xfrm>
            <a:off x="685800" y="838200"/>
            <a:ext cx="7848600" cy="25860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1" i="0" lang="en-US" sz="1800" u="none" cap="none" strike="noStrike">
                <a:solidFill>
                  <a:schemeClr val="dk1"/>
                </a:solidFill>
                <a:latin typeface="Times"/>
                <a:ea typeface="Times"/>
                <a:cs typeface="Times"/>
                <a:sym typeface="Times"/>
              </a:rPr>
              <a:t>n-type</a:t>
            </a:r>
            <a:r>
              <a:rPr b="0" i="0" lang="en-US" sz="1800" u="none" cap="none" strike="noStrike">
                <a:solidFill>
                  <a:schemeClr val="dk1"/>
                </a:solidFill>
                <a:latin typeface="Times"/>
                <a:ea typeface="Times"/>
                <a:cs typeface="Times"/>
                <a:sym typeface="Times"/>
              </a:rPr>
              <a:t> materials make the Silicon (or Germanium) atoms more negative.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1" i="0" lang="en-US" sz="1800" u="none" cap="none" strike="noStrike">
                <a:solidFill>
                  <a:schemeClr val="dk1"/>
                </a:solidFill>
                <a:latin typeface="Times"/>
                <a:ea typeface="Times"/>
                <a:cs typeface="Times"/>
                <a:sym typeface="Times"/>
              </a:rPr>
              <a:t>p-type</a:t>
            </a:r>
            <a:r>
              <a:rPr b="0" i="0" lang="en-US" sz="1800" u="none" cap="none" strike="noStrike">
                <a:solidFill>
                  <a:schemeClr val="dk1"/>
                </a:solidFill>
                <a:latin typeface="Times"/>
                <a:ea typeface="Times"/>
                <a:cs typeface="Times"/>
                <a:sym typeface="Times"/>
              </a:rPr>
              <a:t> materials make  the Silicon (or Germanium) atoms more positive.</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Join n-type and p-type doped Silicon (or Germanium) to form a </a:t>
            </a:r>
            <a:r>
              <a:rPr b="1" i="0" lang="en-US" sz="1800" u="none" cap="none" strike="noStrike">
                <a:solidFill>
                  <a:schemeClr val="dk1"/>
                </a:solidFill>
                <a:latin typeface="Times"/>
                <a:ea typeface="Times"/>
                <a:cs typeface="Times"/>
                <a:sym typeface="Times"/>
              </a:rPr>
              <a:t>p-n junction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a:t>
            </a:r>
            <a:r>
              <a:rPr b="1" i="0" lang="en-US" sz="1800" u="none" cap="none" strike="noStrike">
                <a:solidFill>
                  <a:schemeClr val="dk1"/>
                </a:solidFill>
                <a:latin typeface="Times"/>
                <a:ea typeface="Times"/>
                <a:cs typeface="Times"/>
                <a:sym typeface="Times"/>
              </a:rPr>
              <a:t>semiconductor diode </a:t>
            </a:r>
            <a:r>
              <a:rPr b="0" i="0" lang="en-US" sz="1800" u="none" cap="none" strike="noStrike">
                <a:solidFill>
                  <a:schemeClr val="dk1"/>
                </a:solidFill>
                <a:latin typeface="Times"/>
                <a:ea typeface="Times"/>
                <a:cs typeface="Times"/>
                <a:sym typeface="Times"/>
              </a:rPr>
              <a:t>is created by simply joining an n -type and a p-type material together: that means joining of one material with a majority carrier of electrons to one with a majority carrier of holes.</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p:txBody>
      </p:sp>
      <p:sp>
        <p:nvSpPr>
          <p:cNvPr id="432" name="Google Shape;432;p41"/>
          <p:cNvSpPr txBox="1"/>
          <p:nvPr/>
        </p:nvSpPr>
        <p:spPr>
          <a:xfrm>
            <a:off x="228600" y="1778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n-type versus p-type</a:t>
            </a:r>
            <a:endParaRPr b="0" i="0" sz="1400" u="none" cap="none" strike="noStrike">
              <a:solidFill>
                <a:srgbClr val="000000"/>
              </a:solidFill>
              <a:latin typeface="Arial"/>
              <a:ea typeface="Arial"/>
              <a:cs typeface="Arial"/>
              <a:sym typeface="Arial"/>
            </a:endParaRPr>
          </a:p>
        </p:txBody>
      </p:sp>
      <p:sp>
        <p:nvSpPr>
          <p:cNvPr id="433" name="Google Shape;433;p4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434" name="Google Shape;434;p41"/>
          <p:cNvPicPr preferRelativeResize="0"/>
          <p:nvPr/>
        </p:nvPicPr>
        <p:blipFill rotWithShape="1">
          <a:blip r:embed="rId4">
            <a:alphaModFix/>
          </a:blip>
          <a:srcRect b="0" l="0" r="0" t="0"/>
          <a:stretch/>
        </p:blipFill>
        <p:spPr>
          <a:xfrm>
            <a:off x="2339975" y="4910137"/>
            <a:ext cx="4083050" cy="1905000"/>
          </a:xfrm>
          <a:prstGeom prst="rect">
            <a:avLst/>
          </a:prstGeom>
          <a:noFill/>
          <a:ln>
            <a:noFill/>
          </a:ln>
        </p:spPr>
      </p:pic>
      <p:sp>
        <p:nvSpPr>
          <p:cNvPr id="435" name="Google Shape;435;p4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500"/>
                                        <p:tgtEl>
                                          <p:spTgt spid="43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500"/>
                                        <p:tgtEl>
                                          <p:spTgt spid="43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500"/>
                                        <p:tgtEl>
                                          <p:spTgt spid="43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68262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Electronics</a:t>
            </a:r>
            <a:endParaRPr b="0" i="0" sz="1400" u="none" cap="none" strike="noStrike">
              <a:solidFill>
                <a:srgbClr val="000000"/>
              </a:solidFill>
              <a:latin typeface="Arial"/>
              <a:ea typeface="Arial"/>
              <a:cs typeface="Arial"/>
              <a:sym typeface="Arial"/>
            </a:endParaRPr>
          </a:p>
        </p:txBody>
      </p:sp>
      <p:sp>
        <p:nvSpPr>
          <p:cNvPr id="103" name="Google Shape;103;p1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533400" y="1600200"/>
            <a:ext cx="7620000" cy="990600"/>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609600" y="3209925"/>
            <a:ext cx="7543800" cy="676275"/>
          </a:xfrm>
          <a:prstGeom prst="rect">
            <a:avLst/>
          </a:prstGeom>
          <a:noFill/>
          <a:ln>
            <a:noFill/>
          </a:ln>
        </p:spPr>
      </p:pic>
      <p:pic>
        <p:nvPicPr>
          <p:cNvPr id="106" name="Google Shape;106;p15"/>
          <p:cNvPicPr preferRelativeResize="0"/>
          <p:nvPr/>
        </p:nvPicPr>
        <p:blipFill rotWithShape="1">
          <a:blip r:embed="rId5">
            <a:alphaModFix/>
          </a:blip>
          <a:srcRect b="0" l="0" r="0" t="0"/>
          <a:stretch/>
        </p:blipFill>
        <p:spPr>
          <a:xfrm>
            <a:off x="2362200" y="4343400"/>
            <a:ext cx="4633912" cy="1951037"/>
          </a:xfrm>
          <a:prstGeom prst="rect">
            <a:avLst/>
          </a:prstGeom>
          <a:noFill/>
          <a:ln>
            <a:noFill/>
          </a:ln>
        </p:spPr>
      </p:pic>
      <p:sp>
        <p:nvSpPr>
          <p:cNvPr id="107" name="Google Shape;107;p1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2"/>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41" name="Google Shape;441;p4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42" name="Google Shape;442;p42"/>
          <p:cNvSpPr txBox="1"/>
          <p:nvPr/>
        </p:nvSpPr>
        <p:spPr>
          <a:xfrm>
            <a:off x="228600" y="2286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p-n junction</a:t>
            </a:r>
            <a:endParaRPr b="0" i="0" sz="1400" u="none" cap="none" strike="noStrike">
              <a:solidFill>
                <a:srgbClr val="000000"/>
              </a:solidFill>
              <a:latin typeface="Arial"/>
              <a:ea typeface="Arial"/>
              <a:cs typeface="Arial"/>
              <a:sym typeface="Arial"/>
            </a:endParaRPr>
          </a:p>
        </p:txBody>
      </p:sp>
      <p:sp>
        <p:nvSpPr>
          <p:cNvPr id="443" name="Google Shape;443;p42"/>
          <p:cNvSpPr txBox="1"/>
          <p:nvPr/>
        </p:nvSpPr>
        <p:spPr>
          <a:xfrm>
            <a:off x="522287" y="990600"/>
            <a:ext cx="8001000" cy="4000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When the materials are joined, the negatively charged atoms of the n-type doped side are attracted to the positively charged atoms of the p-type doped side.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electrons in the n-type material migrate across the junction to the p-type material (electron flow).</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Or you could say the ‘holes’ in the p-type material migrate across the junction to the n-type material (conventional current flow).</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Resulting in a lack of free carriers in the region near the junction called </a:t>
            </a:r>
            <a:r>
              <a:rPr b="1" i="0" lang="en-US" sz="1800" u="none" cap="none" strike="noStrike">
                <a:solidFill>
                  <a:schemeClr val="dk1"/>
                </a:solidFill>
                <a:latin typeface="Times"/>
                <a:ea typeface="Times"/>
                <a:cs typeface="Times"/>
                <a:sym typeface="Times"/>
              </a:rPr>
              <a:t>depletion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Only particles in this region are the positive and the negative ions: once the free carriers have been absorbed.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1" lang="en-US" sz="1800" u="none" cap="none" strike="noStrike">
                <a:solidFill>
                  <a:schemeClr val="dk1"/>
                </a:solidFill>
                <a:latin typeface="Times"/>
                <a:ea typeface="Times"/>
                <a:cs typeface="Times"/>
                <a:sym typeface="Times"/>
              </a:rPr>
              <a:t>This region of uncovered positive and negative ions is called the </a:t>
            </a:r>
            <a:r>
              <a:rPr b="1" i="1" lang="en-US" sz="1800" u="none" cap="none" strike="noStrike">
                <a:solidFill>
                  <a:schemeClr val="dk1"/>
                </a:solidFill>
                <a:latin typeface="Times"/>
                <a:ea typeface="Times"/>
                <a:cs typeface="Times"/>
                <a:sym typeface="Times"/>
              </a:rPr>
              <a:t>depletion region </a:t>
            </a:r>
            <a:r>
              <a:rPr b="0" i="1" lang="en-US" sz="1800" u="none" cap="none" strike="noStrike">
                <a:solidFill>
                  <a:schemeClr val="dk1"/>
                </a:solidFill>
                <a:latin typeface="Times"/>
                <a:ea typeface="Times"/>
                <a:cs typeface="Times"/>
                <a:sym typeface="Times"/>
              </a:rPr>
              <a:t>due to the “depletion” of free carriers in the region.</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44" name="Google Shape;444;p42"/>
          <p:cNvSpPr txBox="1"/>
          <p:nvPr/>
        </p:nvSpPr>
        <p:spPr>
          <a:xfrm>
            <a:off x="217487" y="6134100"/>
            <a:ext cx="86106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200"/>
              <a:buFont typeface="Times"/>
              <a:buNone/>
            </a:pPr>
            <a:r>
              <a:rPr b="0" i="0" lang="en-US" sz="1200" u="none" cap="none" strike="noStrike">
                <a:solidFill>
                  <a:schemeClr val="dk1"/>
                </a:solidFill>
                <a:latin typeface="Times"/>
                <a:ea typeface="Times"/>
                <a:cs typeface="Times"/>
                <a:sym typeface="Times"/>
              </a:rPr>
              <a:t>depletion </a:t>
            </a:r>
            <a:br>
              <a:rPr b="0" i="0" lang="en-US" sz="1200" u="none" cap="none" strike="noStrike">
                <a:solidFill>
                  <a:schemeClr val="dk1"/>
                </a:solidFill>
                <a:latin typeface="Times"/>
                <a:ea typeface="Times"/>
                <a:cs typeface="Times"/>
                <a:sym typeface="Times"/>
              </a:rPr>
            </a:br>
            <a:r>
              <a:rPr b="0" i="0" lang="en-US" sz="1200" u="none" cap="none" strike="noStrike">
                <a:solidFill>
                  <a:schemeClr val="dk1"/>
                </a:solidFill>
                <a:latin typeface="Times"/>
                <a:ea typeface="Times"/>
                <a:cs typeface="Times"/>
                <a:sym typeface="Times"/>
              </a:rPr>
              <a:t>region</a:t>
            </a:r>
            <a:endParaRPr b="0" i="0" sz="1400" u="none" cap="none" strike="noStrike">
              <a:solidFill>
                <a:srgbClr val="000000"/>
              </a:solidFill>
              <a:latin typeface="Arial"/>
              <a:ea typeface="Arial"/>
              <a:cs typeface="Arial"/>
              <a:sym typeface="Arial"/>
            </a:endParaRPr>
          </a:p>
        </p:txBody>
      </p:sp>
      <p:grpSp>
        <p:nvGrpSpPr>
          <p:cNvPr id="445" name="Google Shape;445;p42"/>
          <p:cNvGrpSpPr/>
          <p:nvPr/>
        </p:nvGrpSpPr>
        <p:grpSpPr>
          <a:xfrm>
            <a:off x="1181100" y="4800600"/>
            <a:ext cx="6781800" cy="1295400"/>
            <a:chOff x="720" y="2880"/>
            <a:chExt cx="4272" cy="816"/>
          </a:xfrm>
        </p:grpSpPr>
        <p:sp>
          <p:nvSpPr>
            <p:cNvPr id="446" name="Google Shape;446;p42"/>
            <p:cNvSpPr txBox="1"/>
            <p:nvPr/>
          </p:nvSpPr>
          <p:spPr>
            <a:xfrm>
              <a:off x="1632" y="2880"/>
              <a:ext cx="816" cy="8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447" name="Google Shape;447;p42"/>
            <p:cNvSpPr txBox="1"/>
            <p:nvPr/>
          </p:nvSpPr>
          <p:spPr>
            <a:xfrm>
              <a:off x="3264" y="2880"/>
              <a:ext cx="816" cy="8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cxnSp>
          <p:nvCxnSpPr>
            <p:cNvPr id="448" name="Google Shape;448;p42"/>
            <p:cNvCxnSpPr/>
            <p:nvPr/>
          </p:nvCxnSpPr>
          <p:spPr>
            <a:xfrm>
              <a:off x="4080" y="3312"/>
              <a:ext cx="912" cy="0"/>
            </a:xfrm>
            <a:prstGeom prst="straightConnector1">
              <a:avLst/>
            </a:prstGeom>
            <a:noFill/>
            <a:ln cap="flat" cmpd="sng" w="9525">
              <a:solidFill>
                <a:schemeClr val="dk1"/>
              </a:solidFill>
              <a:prstDash val="solid"/>
              <a:miter lim="800000"/>
              <a:headEnd len="sm" w="sm" type="none"/>
              <a:tailEnd len="sm" w="sm" type="none"/>
            </a:ln>
          </p:spPr>
        </p:cxnSp>
        <p:cxnSp>
          <p:nvCxnSpPr>
            <p:cNvPr id="449" name="Google Shape;449;p42"/>
            <p:cNvCxnSpPr/>
            <p:nvPr/>
          </p:nvCxnSpPr>
          <p:spPr>
            <a:xfrm>
              <a:off x="720" y="3312"/>
              <a:ext cx="912" cy="0"/>
            </a:xfrm>
            <a:prstGeom prst="straightConnector1">
              <a:avLst/>
            </a:prstGeom>
            <a:noFill/>
            <a:ln cap="flat" cmpd="sng" w="9525">
              <a:solidFill>
                <a:schemeClr val="dk1"/>
              </a:solidFill>
              <a:prstDash val="solid"/>
              <a:miter lim="800000"/>
              <a:headEnd len="sm" w="sm" type="none"/>
              <a:tailEnd len="sm" w="sm" type="none"/>
            </a:ln>
          </p:spPr>
        </p:cxnSp>
        <p:sp>
          <p:nvSpPr>
            <p:cNvPr id="450" name="Google Shape;450;p42"/>
            <p:cNvSpPr txBox="1"/>
            <p:nvPr/>
          </p:nvSpPr>
          <p:spPr>
            <a:xfrm>
              <a:off x="1728" y="3168"/>
              <a:ext cx="67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p</a:t>
              </a:r>
              <a:endParaRPr b="0" i="0" sz="1400" u="none" cap="none" strike="noStrike">
                <a:solidFill>
                  <a:srgbClr val="000000"/>
                </a:solidFill>
                <a:latin typeface="Arial"/>
                <a:ea typeface="Arial"/>
                <a:cs typeface="Arial"/>
                <a:sym typeface="Arial"/>
              </a:endParaRPr>
            </a:p>
          </p:txBody>
        </p:sp>
        <p:sp>
          <p:nvSpPr>
            <p:cNvPr id="451" name="Google Shape;451;p42"/>
            <p:cNvSpPr txBox="1"/>
            <p:nvPr/>
          </p:nvSpPr>
          <p:spPr>
            <a:xfrm>
              <a:off x="3312" y="3168"/>
              <a:ext cx="672"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n</a:t>
              </a:r>
              <a:endParaRPr b="0" i="0" sz="1400" u="none" cap="none" strike="noStrike">
                <a:solidFill>
                  <a:srgbClr val="000000"/>
                </a:solidFill>
                <a:latin typeface="Arial"/>
                <a:ea typeface="Arial"/>
                <a:cs typeface="Arial"/>
                <a:sym typeface="Arial"/>
              </a:endParaRPr>
            </a:p>
          </p:txBody>
        </p:sp>
        <p:sp>
          <p:nvSpPr>
            <p:cNvPr id="452" name="Google Shape;452;p42"/>
            <p:cNvSpPr txBox="1"/>
            <p:nvPr/>
          </p:nvSpPr>
          <p:spPr>
            <a:xfrm>
              <a:off x="2448" y="2880"/>
              <a:ext cx="816" cy="81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grpSp>
      <p:sp>
        <p:nvSpPr>
          <p:cNvPr id="453" name="Google Shape;453;p4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454" name="Google Shape;454;p4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500"/>
                                        <p:tgtEl>
                                          <p:spTgt spid="44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500"/>
                                        <p:tgtEl>
                                          <p:spTgt spid="44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500"/>
                                        <p:tgtEl>
                                          <p:spTgt spid="44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500"/>
                                        <p:tgtEl>
                                          <p:spTgt spid="44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43">
                                            <p:txEl>
                                              <p:pRg end="4" st="4"/>
                                            </p:txEl>
                                          </p:spTgt>
                                        </p:tgtEl>
                                        <p:attrNameLst>
                                          <p:attrName>style.visibility</p:attrName>
                                        </p:attrNameLst>
                                      </p:cBhvr>
                                      <p:to>
                                        <p:strVal val="visible"/>
                                      </p:to>
                                    </p:set>
                                    <p:animEffect filter="fade" transition="in">
                                      <p:cBhvr>
                                        <p:cTn dur="500"/>
                                        <p:tgtEl>
                                          <p:spTgt spid="44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60" name="Google Shape;460;p4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61" name="Google Shape;461;p43"/>
          <p:cNvSpPr txBox="1"/>
          <p:nvPr/>
        </p:nvSpPr>
        <p:spPr>
          <a:xfrm>
            <a:off x="0" y="2286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Operating Conditions</a:t>
            </a:r>
            <a:endParaRPr b="0" i="0" sz="1400" u="none" cap="none" strike="noStrike">
              <a:solidFill>
                <a:srgbClr val="000000"/>
              </a:solidFill>
              <a:latin typeface="Arial"/>
              <a:ea typeface="Arial"/>
              <a:cs typeface="Arial"/>
              <a:sym typeface="Arial"/>
            </a:endParaRPr>
          </a:p>
        </p:txBody>
      </p:sp>
      <p:sp>
        <p:nvSpPr>
          <p:cNvPr id="462" name="Google Shape;462;p43"/>
          <p:cNvSpPr txBox="1"/>
          <p:nvPr/>
        </p:nvSpPr>
        <p:spPr>
          <a:xfrm>
            <a:off x="2438400" y="1752600"/>
            <a:ext cx="6477000" cy="2170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No Bias (            )</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Reverse Bias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Forward Bias (              )</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63" name="Google Shape;463;p43"/>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464" name="Google Shape;464;p43"/>
          <p:cNvPicPr preferRelativeResize="0"/>
          <p:nvPr/>
        </p:nvPicPr>
        <p:blipFill rotWithShape="1">
          <a:blip r:embed="rId3">
            <a:alphaModFix/>
          </a:blip>
          <a:srcRect b="0" l="0" r="0" t="0"/>
          <a:stretch/>
        </p:blipFill>
        <p:spPr>
          <a:xfrm>
            <a:off x="3505200" y="1817687"/>
            <a:ext cx="773112" cy="304800"/>
          </a:xfrm>
          <a:prstGeom prst="rect">
            <a:avLst/>
          </a:prstGeom>
          <a:noFill/>
          <a:ln>
            <a:noFill/>
          </a:ln>
        </p:spPr>
      </p:pic>
      <p:pic>
        <p:nvPicPr>
          <p:cNvPr id="465" name="Google Shape;465;p43"/>
          <p:cNvPicPr preferRelativeResize="0"/>
          <p:nvPr/>
        </p:nvPicPr>
        <p:blipFill rotWithShape="1">
          <a:blip r:embed="rId4">
            <a:alphaModFix/>
          </a:blip>
          <a:srcRect b="0" l="0" r="0" t="0"/>
          <a:stretch/>
        </p:blipFill>
        <p:spPr>
          <a:xfrm>
            <a:off x="3975100" y="2511425"/>
            <a:ext cx="755650" cy="304800"/>
          </a:xfrm>
          <a:prstGeom prst="rect">
            <a:avLst/>
          </a:prstGeom>
          <a:noFill/>
          <a:ln>
            <a:noFill/>
          </a:ln>
        </p:spPr>
      </p:pic>
      <p:pic>
        <p:nvPicPr>
          <p:cNvPr id="466" name="Google Shape;466;p43"/>
          <p:cNvPicPr preferRelativeResize="0"/>
          <p:nvPr/>
        </p:nvPicPr>
        <p:blipFill rotWithShape="1">
          <a:blip r:embed="rId5">
            <a:alphaModFix/>
          </a:blip>
          <a:srcRect b="0" l="0" r="0" t="0"/>
          <a:stretch/>
        </p:blipFill>
        <p:spPr>
          <a:xfrm>
            <a:off x="3994150" y="3352800"/>
            <a:ext cx="773112" cy="304800"/>
          </a:xfrm>
          <a:prstGeom prst="rect">
            <a:avLst/>
          </a:prstGeom>
          <a:noFill/>
          <a:ln>
            <a:noFill/>
          </a:ln>
        </p:spPr>
      </p:pic>
      <p:sp>
        <p:nvSpPr>
          <p:cNvPr id="467" name="Google Shape;467;p43"/>
          <p:cNvSpPr txBox="1"/>
          <p:nvPr/>
        </p:nvSpPr>
        <p:spPr>
          <a:xfrm>
            <a:off x="533400" y="3810000"/>
            <a:ext cx="8077200" cy="923925"/>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term </a:t>
            </a:r>
            <a:r>
              <a:rPr b="1" i="1" lang="en-US" sz="1800" u="none" cap="none" strike="noStrike">
                <a:solidFill>
                  <a:schemeClr val="dk1"/>
                </a:solidFill>
                <a:latin typeface="Times"/>
                <a:ea typeface="Times"/>
                <a:cs typeface="Times"/>
                <a:sym typeface="Times"/>
              </a:rPr>
              <a:t>bias</a:t>
            </a:r>
            <a:r>
              <a:rPr b="0" i="0" lang="en-US" sz="1800" u="none" cap="none" strike="noStrike">
                <a:solidFill>
                  <a:schemeClr val="dk1"/>
                </a:solidFill>
                <a:latin typeface="Times"/>
                <a:ea typeface="Times"/>
                <a:cs typeface="Times"/>
                <a:sym typeface="Times"/>
              </a:rPr>
              <a:t> refers to the application of an external voltage across the two terminals of the device to extract a response</a:t>
            </a:r>
            <a:endParaRPr b="0" i="0" sz="1400" u="none" cap="none" strike="noStrike">
              <a:solidFill>
                <a:srgbClr val="000000"/>
              </a:solidFill>
              <a:latin typeface="Arial"/>
              <a:ea typeface="Arial"/>
              <a:cs typeface="Arial"/>
              <a:sym typeface="Arial"/>
            </a:endParaRPr>
          </a:p>
        </p:txBody>
      </p:sp>
      <p:sp>
        <p:nvSpPr>
          <p:cNvPr id="468" name="Google Shape;468;p4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44"/>
          <p:cNvPicPr preferRelativeResize="0"/>
          <p:nvPr/>
        </p:nvPicPr>
        <p:blipFill rotWithShape="1">
          <a:blip r:embed="rId3">
            <a:alphaModFix/>
          </a:blip>
          <a:srcRect b="0" l="0" r="0" t="0"/>
          <a:stretch/>
        </p:blipFill>
        <p:spPr>
          <a:xfrm>
            <a:off x="5029200" y="669925"/>
            <a:ext cx="3676650" cy="2152650"/>
          </a:xfrm>
          <a:prstGeom prst="rect">
            <a:avLst/>
          </a:prstGeom>
          <a:noFill/>
          <a:ln>
            <a:noFill/>
          </a:ln>
        </p:spPr>
      </p:pic>
      <p:sp>
        <p:nvSpPr>
          <p:cNvPr id="474" name="Google Shape;474;p44"/>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75" name="Google Shape;475;p4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76" name="Google Shape;476;p44"/>
          <p:cNvSpPr txBox="1"/>
          <p:nvPr/>
        </p:nvSpPr>
        <p:spPr>
          <a:xfrm>
            <a:off x="152400" y="762000"/>
            <a:ext cx="8763000" cy="3970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90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sp>
        <p:nvSpPr>
          <p:cNvPr id="477" name="Google Shape;477;p44"/>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No Bias Condition</a:t>
            </a:r>
            <a:endParaRPr b="0" i="0" sz="1400" u="none" cap="none" strike="noStrike">
              <a:solidFill>
                <a:srgbClr val="000000"/>
              </a:solidFill>
              <a:latin typeface="Arial"/>
              <a:ea typeface="Arial"/>
              <a:cs typeface="Arial"/>
              <a:sym typeface="Arial"/>
            </a:endParaRPr>
          </a:p>
        </p:txBody>
      </p:sp>
      <p:sp>
        <p:nvSpPr>
          <p:cNvPr id="478" name="Google Shape;478;p44"/>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479" name="Google Shape;479;p44"/>
          <p:cNvPicPr preferRelativeResize="0"/>
          <p:nvPr/>
        </p:nvPicPr>
        <p:blipFill rotWithShape="1">
          <a:blip r:embed="rId4">
            <a:alphaModFix/>
          </a:blip>
          <a:srcRect b="0" l="0" r="0" t="0"/>
          <a:stretch/>
        </p:blipFill>
        <p:spPr>
          <a:xfrm>
            <a:off x="5619750" y="2971800"/>
            <a:ext cx="3143250" cy="2914650"/>
          </a:xfrm>
          <a:prstGeom prst="rect">
            <a:avLst/>
          </a:prstGeom>
          <a:noFill/>
          <a:ln>
            <a:noFill/>
          </a:ln>
        </p:spPr>
      </p:pic>
      <p:pic>
        <p:nvPicPr>
          <p:cNvPr id="480" name="Google Shape;480;p44"/>
          <p:cNvPicPr preferRelativeResize="0"/>
          <p:nvPr/>
        </p:nvPicPr>
        <p:blipFill rotWithShape="1">
          <a:blip r:embed="rId5">
            <a:alphaModFix/>
          </a:blip>
          <a:srcRect b="0" l="0" r="0" t="0"/>
          <a:stretch/>
        </p:blipFill>
        <p:spPr>
          <a:xfrm>
            <a:off x="390525" y="838200"/>
            <a:ext cx="4638675" cy="3305175"/>
          </a:xfrm>
          <a:prstGeom prst="rect">
            <a:avLst/>
          </a:prstGeom>
          <a:noFill/>
          <a:ln>
            <a:noFill/>
          </a:ln>
        </p:spPr>
      </p:pic>
      <p:sp>
        <p:nvSpPr>
          <p:cNvPr id="481" name="Google Shape;481;p44"/>
          <p:cNvSpPr txBox="1"/>
          <p:nvPr/>
        </p:nvSpPr>
        <p:spPr>
          <a:xfrm>
            <a:off x="304800" y="4462462"/>
            <a:ext cx="5562600" cy="19383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No external voltage is applied: V</a:t>
            </a:r>
            <a:r>
              <a:rPr b="0" baseline="-25000" i="0" lang="en-US" sz="2400" u="none" cap="none" strike="noStrike">
                <a:solidFill>
                  <a:schemeClr val="dk1"/>
                </a:solidFill>
                <a:latin typeface="Times"/>
                <a:ea typeface="Times"/>
                <a:cs typeface="Times"/>
                <a:sym typeface="Times"/>
              </a:rPr>
              <a:t>D</a:t>
            </a:r>
            <a:r>
              <a:rPr b="0" i="0" lang="en-US" sz="2400" u="none" cap="none" strike="noStrike">
                <a:solidFill>
                  <a:schemeClr val="dk1"/>
                </a:solidFill>
                <a:latin typeface="Times"/>
                <a:ea typeface="Times"/>
                <a:cs typeface="Times"/>
                <a:sym typeface="Times"/>
              </a:rPr>
              <a:t> = 0V and no current is flowing I</a:t>
            </a:r>
            <a:r>
              <a:rPr b="0" baseline="-25000" i="0" lang="en-US" sz="2000" u="none" cap="none" strike="noStrike">
                <a:solidFill>
                  <a:schemeClr val="dk1"/>
                </a:solidFill>
                <a:latin typeface="Times"/>
                <a:ea typeface="Times"/>
                <a:cs typeface="Times"/>
                <a:sym typeface="Times"/>
              </a:rPr>
              <a:t>D</a:t>
            </a:r>
            <a:r>
              <a:rPr b="0" i="0" lang="en-US" sz="2400" u="none" cap="none" strike="noStrike">
                <a:solidFill>
                  <a:schemeClr val="dk1"/>
                </a:solidFill>
                <a:latin typeface="Times"/>
                <a:ea typeface="Times"/>
                <a:cs typeface="Times"/>
                <a:sym typeface="Times"/>
              </a:rPr>
              <a:t> = 0A.</a:t>
            </a:r>
            <a:br>
              <a:rPr b="0" i="0" lang="en-US" sz="24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Times"/>
              <a:buChar char="•"/>
            </a:pPr>
            <a:r>
              <a:rPr b="0" i="0" lang="en-US" sz="2400" u="none" cap="none" strike="noStrike">
                <a:solidFill>
                  <a:schemeClr val="dk1"/>
                </a:solidFill>
                <a:latin typeface="Times"/>
                <a:ea typeface="Times"/>
                <a:cs typeface="Times"/>
                <a:sym typeface="Times"/>
              </a:rPr>
              <a:t>Only a modest depletion layer exists.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482" name="Google Shape;482;p4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88" name="Google Shape;488;p4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489" name="Google Shape;489;p45"/>
          <p:cNvSpPr txBox="1"/>
          <p:nvPr/>
        </p:nvSpPr>
        <p:spPr>
          <a:xfrm>
            <a:off x="685800" y="762000"/>
            <a:ext cx="7620000" cy="54943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No external voltage is applied: V</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 0V and no current is flowing I</a:t>
            </a:r>
            <a:r>
              <a:rPr b="0" baseline="-25000" i="0" lang="en-US" sz="16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 0A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It is simply a diode with two leads sitting isolated on a laboratory bench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Under no-bias conditions, any minority carriers (holes) in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that find themselves within the depletion region for any reason whatsoever will pass quickly into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majority carriers (electrons) of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must overcome the attractive forces of the layer of positive ions in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and the shield of negative ions in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 to migrate into the area beyond the depletion region of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number of majority carriers is so large in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that there will invariably be a small number of majority carriers with sufficient kinetic energy to pass through the depletion region into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same type of discussion can be applied to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relative magnitudes of the flow vectors are such that the net flow in either direction is zero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Only a modest depletion layer exists.</a:t>
            </a:r>
            <a:endParaRPr b="0" i="0" sz="1400" u="none" cap="none" strike="noStrike">
              <a:solidFill>
                <a:srgbClr val="000000"/>
              </a:solidFill>
              <a:latin typeface="Arial"/>
              <a:ea typeface="Arial"/>
              <a:cs typeface="Arial"/>
              <a:sym typeface="Arial"/>
            </a:endParaRPr>
          </a:p>
        </p:txBody>
      </p:sp>
      <p:sp>
        <p:nvSpPr>
          <p:cNvPr id="490" name="Google Shape;490;p45"/>
          <p:cNvSpPr txBox="1"/>
          <p:nvPr/>
        </p:nvSpPr>
        <p:spPr>
          <a:xfrm>
            <a:off x="152400" y="1524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No Bias Condition</a:t>
            </a:r>
            <a:endParaRPr b="0" i="0" sz="1400" u="none" cap="none" strike="noStrike">
              <a:solidFill>
                <a:srgbClr val="000000"/>
              </a:solidFill>
              <a:latin typeface="Arial"/>
              <a:ea typeface="Arial"/>
              <a:cs typeface="Arial"/>
              <a:sym typeface="Arial"/>
            </a:endParaRPr>
          </a:p>
        </p:txBody>
      </p:sp>
      <p:sp>
        <p:nvSpPr>
          <p:cNvPr id="491" name="Google Shape;491;p45"/>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492" name="Google Shape;492;p4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500"/>
                                        <p:tgtEl>
                                          <p:spTgt spid="48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500"/>
                                        <p:tgtEl>
                                          <p:spTgt spid="48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500"/>
                                        <p:tgtEl>
                                          <p:spTgt spid="48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500"/>
                                        <p:tgtEl>
                                          <p:spTgt spid="48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500"/>
                                        <p:tgtEl>
                                          <p:spTgt spid="48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animEffect filter="fade" transition="in">
                                      <p:cBhvr>
                                        <p:cTn dur="500"/>
                                        <p:tgtEl>
                                          <p:spTgt spid="48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animEffect filter="fade" transition="in">
                                      <p:cBhvr>
                                        <p:cTn dur="500"/>
                                        <p:tgtEl>
                                          <p:spTgt spid="48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animEffect filter="fade" transition="in">
                                      <p:cBhvr>
                                        <p:cTn dur="500"/>
                                        <p:tgtEl>
                                          <p:spTgt spid="48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descr="D:\FREELANCE\POWER POINT\BOYLESTAD\MISSING ARTS\CHAP01\boy_f_01016.jpg" id="497" name="Google Shape;497;p46"/>
          <p:cNvPicPr preferRelativeResize="0"/>
          <p:nvPr/>
        </p:nvPicPr>
        <p:blipFill rotWithShape="1">
          <a:blip r:embed="rId3">
            <a:alphaModFix/>
          </a:blip>
          <a:srcRect b="0" l="0" r="0" t="0"/>
          <a:stretch/>
        </p:blipFill>
        <p:spPr>
          <a:xfrm>
            <a:off x="163512" y="1631950"/>
            <a:ext cx="5062537" cy="3375025"/>
          </a:xfrm>
          <a:prstGeom prst="rect">
            <a:avLst/>
          </a:prstGeom>
          <a:noFill/>
          <a:ln>
            <a:noFill/>
          </a:ln>
        </p:spPr>
      </p:pic>
      <p:pic>
        <p:nvPicPr>
          <p:cNvPr descr="D:\Art\boy_f_01017.jpg" id="498" name="Google Shape;498;p46"/>
          <p:cNvPicPr preferRelativeResize="0"/>
          <p:nvPr/>
        </p:nvPicPr>
        <p:blipFill rotWithShape="1">
          <a:blip r:embed="rId4">
            <a:alphaModFix/>
          </a:blip>
          <a:srcRect b="0" l="20690" r="19520" t="0"/>
          <a:stretch/>
        </p:blipFill>
        <p:spPr>
          <a:xfrm>
            <a:off x="5562600" y="1447800"/>
            <a:ext cx="2209800" cy="2470150"/>
          </a:xfrm>
          <a:prstGeom prst="rect">
            <a:avLst/>
          </a:prstGeom>
          <a:noFill/>
          <a:ln>
            <a:noFill/>
          </a:ln>
        </p:spPr>
      </p:pic>
      <p:sp>
        <p:nvSpPr>
          <p:cNvPr id="499" name="Google Shape;499;p46"/>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00" name="Google Shape;500;p4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01" name="Google Shape;501;p46"/>
          <p:cNvSpPr txBox="1"/>
          <p:nvPr/>
        </p:nvSpPr>
        <p:spPr>
          <a:xfrm>
            <a:off x="152400" y="2286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Reverse Bias Condition</a:t>
            </a:r>
            <a:endParaRPr b="0" i="0" sz="1400" u="none" cap="none" strike="noStrike">
              <a:solidFill>
                <a:srgbClr val="000000"/>
              </a:solidFill>
              <a:latin typeface="Arial"/>
              <a:ea typeface="Arial"/>
              <a:cs typeface="Arial"/>
              <a:sym typeface="Arial"/>
            </a:endParaRPr>
          </a:p>
        </p:txBody>
      </p:sp>
      <p:sp>
        <p:nvSpPr>
          <p:cNvPr id="502" name="Google Shape;502;p4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503" name="Google Shape;503;p46"/>
          <p:cNvSpPr txBox="1"/>
          <p:nvPr/>
        </p:nvSpPr>
        <p:spPr>
          <a:xfrm>
            <a:off x="762000" y="990600"/>
            <a:ext cx="7620000" cy="6413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External voltage is applied across the p-n junction in the opposite polarity of the p- and n-type materials.</a:t>
            </a:r>
            <a:endParaRPr b="0" i="0" sz="1400" u="none" cap="none" strike="noStrike">
              <a:solidFill>
                <a:srgbClr val="000000"/>
              </a:solidFill>
              <a:latin typeface="Arial"/>
              <a:ea typeface="Arial"/>
              <a:cs typeface="Arial"/>
              <a:sym typeface="Arial"/>
            </a:endParaRPr>
          </a:p>
        </p:txBody>
      </p:sp>
      <p:sp>
        <p:nvSpPr>
          <p:cNvPr id="504" name="Google Shape;504;p46"/>
          <p:cNvSpPr txBox="1"/>
          <p:nvPr/>
        </p:nvSpPr>
        <p:spPr>
          <a:xfrm>
            <a:off x="609600" y="5105400"/>
            <a:ext cx="7315200" cy="13382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causes the depletion layer to widen.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electrons in the n-type material are attracted towards the positive terminal and the ‘holes’ in the p-type material are attracted towards the negative terminal.</a:t>
            </a:r>
            <a:endParaRPr b="0" i="0" sz="1400" u="none" cap="none" strike="noStrike">
              <a:solidFill>
                <a:srgbClr val="000000"/>
              </a:solidFill>
              <a:latin typeface="Arial"/>
              <a:ea typeface="Arial"/>
              <a:cs typeface="Arial"/>
              <a:sym typeface="Arial"/>
            </a:endParaRPr>
          </a:p>
        </p:txBody>
      </p:sp>
      <p:pic>
        <p:nvPicPr>
          <p:cNvPr id="505" name="Google Shape;505;p46"/>
          <p:cNvPicPr preferRelativeResize="0"/>
          <p:nvPr/>
        </p:nvPicPr>
        <p:blipFill rotWithShape="1">
          <a:blip r:embed="rId5">
            <a:alphaModFix/>
          </a:blip>
          <a:srcRect b="0" l="0" r="0" t="0"/>
          <a:stretch/>
        </p:blipFill>
        <p:spPr>
          <a:xfrm>
            <a:off x="5486400" y="4038600"/>
            <a:ext cx="3048000" cy="762000"/>
          </a:xfrm>
          <a:prstGeom prst="rect">
            <a:avLst/>
          </a:prstGeom>
          <a:noFill/>
          <a:ln>
            <a:noFill/>
          </a:ln>
        </p:spPr>
      </p:pic>
      <p:sp>
        <p:nvSpPr>
          <p:cNvPr id="506" name="Google Shape;506;p4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7"/>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12" name="Google Shape;512;p4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13" name="Google Shape;513;p47"/>
          <p:cNvSpPr txBox="1"/>
          <p:nvPr/>
        </p:nvSpPr>
        <p:spPr>
          <a:xfrm>
            <a:off x="152400" y="2286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Reverse Bias Condition</a:t>
            </a:r>
            <a:endParaRPr b="0" i="0" sz="1400" u="none" cap="none" strike="noStrike">
              <a:solidFill>
                <a:srgbClr val="000000"/>
              </a:solidFill>
              <a:latin typeface="Arial"/>
              <a:ea typeface="Arial"/>
              <a:cs typeface="Arial"/>
              <a:sym typeface="Arial"/>
            </a:endParaRPr>
          </a:p>
        </p:txBody>
      </p:sp>
      <p:sp>
        <p:nvSpPr>
          <p:cNvPr id="514" name="Google Shape;514;p47"/>
          <p:cNvSpPr txBox="1"/>
          <p:nvPr/>
        </p:nvSpPr>
        <p:spPr>
          <a:xfrm>
            <a:off x="990600" y="1054100"/>
            <a:ext cx="7391400" cy="50784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External voltage is applied across the p-n junction in the opposite polarity of the p- and n-type materials.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number of positive ions in the depletion region of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will increase due to the large number of free electron drawn to the positive potential of the applied voltage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Similar reasons, the number of negative ions will increase in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net effect, therefore, is a widening of the depletion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widening of the depletion region will establish too great a barrier for the majority carriers to overcome, effectively reducing the majority carrier flow to zero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minority carriers, however, will keep flowing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current that exists under reverse-bias conditions is called the reverse saturation current and is represented by I</a:t>
            </a:r>
            <a:r>
              <a:rPr b="0" baseline="-25000" i="0" lang="en-US" sz="1800" u="none" cap="none" strike="noStrike">
                <a:solidFill>
                  <a:schemeClr val="dk1"/>
                </a:solidFill>
                <a:latin typeface="Times"/>
                <a:ea typeface="Times"/>
                <a:cs typeface="Times"/>
                <a:sym typeface="Times"/>
              </a:rPr>
              <a:t>s</a:t>
            </a:r>
            <a:r>
              <a:rPr b="0" i="0" lang="en-US" sz="18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sp>
        <p:nvSpPr>
          <p:cNvPr id="515" name="Google Shape;515;p4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516" name="Google Shape;516;p4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animEffect filter="fade" transition="in">
                                      <p:cBhvr>
                                        <p:cTn dur="500"/>
                                        <p:tgtEl>
                                          <p:spTgt spid="514">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animEffect filter="fade" transition="in">
                                      <p:cBhvr>
                                        <p:cTn dur="500"/>
                                        <p:tgtEl>
                                          <p:spTgt spid="514">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animEffect filter="fade" transition="in">
                                      <p:cBhvr>
                                        <p:cTn dur="500"/>
                                        <p:tgtEl>
                                          <p:spTgt spid="514">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animEffect filter="fade" transition="in">
                                      <p:cBhvr>
                                        <p:cTn dur="500"/>
                                        <p:tgtEl>
                                          <p:spTgt spid="514">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14">
                                            <p:txEl>
                                              <p:pRg end="4" st="4"/>
                                            </p:txEl>
                                          </p:spTgt>
                                        </p:tgtEl>
                                        <p:attrNameLst>
                                          <p:attrName>style.visibility</p:attrName>
                                        </p:attrNameLst>
                                      </p:cBhvr>
                                      <p:to>
                                        <p:strVal val="visible"/>
                                      </p:to>
                                    </p:set>
                                    <p:animEffect filter="fade" transition="in">
                                      <p:cBhvr>
                                        <p:cTn dur="500"/>
                                        <p:tgtEl>
                                          <p:spTgt spid="514">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14">
                                            <p:txEl>
                                              <p:pRg end="5" st="5"/>
                                            </p:txEl>
                                          </p:spTgt>
                                        </p:tgtEl>
                                        <p:attrNameLst>
                                          <p:attrName>style.visibility</p:attrName>
                                        </p:attrNameLst>
                                      </p:cBhvr>
                                      <p:to>
                                        <p:strVal val="visible"/>
                                      </p:to>
                                    </p:set>
                                    <p:animEffect filter="fade" transition="in">
                                      <p:cBhvr>
                                        <p:cTn dur="500"/>
                                        <p:tgtEl>
                                          <p:spTgt spid="514">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14">
                                            <p:txEl>
                                              <p:pRg end="6" st="6"/>
                                            </p:txEl>
                                          </p:spTgt>
                                        </p:tgtEl>
                                        <p:attrNameLst>
                                          <p:attrName>style.visibility</p:attrName>
                                        </p:attrNameLst>
                                      </p:cBhvr>
                                      <p:to>
                                        <p:strVal val="visible"/>
                                      </p:to>
                                    </p:set>
                                    <p:animEffect filter="fade" transition="in">
                                      <p:cBhvr>
                                        <p:cTn dur="500"/>
                                        <p:tgtEl>
                                          <p:spTgt spid="514">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14">
                                            <p:txEl>
                                              <p:pRg end="7" st="7"/>
                                            </p:txEl>
                                          </p:spTgt>
                                        </p:tgtEl>
                                        <p:attrNameLst>
                                          <p:attrName>style.visibility</p:attrName>
                                        </p:attrNameLst>
                                      </p:cBhvr>
                                      <p:to>
                                        <p:strVal val="visible"/>
                                      </p:to>
                                    </p:set>
                                    <p:animEffect filter="fade" transition="in">
                                      <p:cBhvr>
                                        <p:cTn dur="500"/>
                                        <p:tgtEl>
                                          <p:spTgt spid="51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D:\Art\boy_f_01021.jpg" id="521" name="Google Shape;521;p48"/>
          <p:cNvPicPr preferRelativeResize="0"/>
          <p:nvPr/>
        </p:nvPicPr>
        <p:blipFill rotWithShape="1">
          <a:blip r:embed="rId3">
            <a:alphaModFix/>
          </a:blip>
          <a:srcRect b="0" l="0" r="0" t="0"/>
          <a:stretch/>
        </p:blipFill>
        <p:spPr>
          <a:xfrm>
            <a:off x="4105275" y="647700"/>
            <a:ext cx="4872037" cy="3255962"/>
          </a:xfrm>
          <a:prstGeom prst="rect">
            <a:avLst/>
          </a:prstGeom>
          <a:noFill/>
          <a:ln>
            <a:noFill/>
          </a:ln>
        </p:spPr>
      </p:pic>
      <p:sp>
        <p:nvSpPr>
          <p:cNvPr id="522" name="Google Shape;522;p48"/>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23" name="Google Shape;523;p4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24" name="Google Shape;524;p48"/>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Forward Bias Condition</a:t>
            </a:r>
            <a:endParaRPr b="0" i="0" sz="1400" u="none" cap="none" strike="noStrike">
              <a:solidFill>
                <a:srgbClr val="000000"/>
              </a:solidFill>
              <a:latin typeface="Arial"/>
              <a:ea typeface="Arial"/>
              <a:cs typeface="Arial"/>
              <a:sym typeface="Arial"/>
            </a:endParaRPr>
          </a:p>
        </p:txBody>
      </p:sp>
      <p:sp>
        <p:nvSpPr>
          <p:cNvPr id="525" name="Google Shape;525;p48"/>
          <p:cNvSpPr txBox="1"/>
          <p:nvPr/>
        </p:nvSpPr>
        <p:spPr>
          <a:xfrm>
            <a:off x="533400" y="914400"/>
            <a:ext cx="4114800" cy="2724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External voltage is applied across the p-n junction in the same polarity of the p- and n-type materials.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depletion layer is narrow. The electrons from the n-type material and ‘holes’ from the p-type material have sufficient energy to cross the junction.</a:t>
            </a:r>
            <a:br>
              <a:rPr b="0" i="0" lang="en-US" sz="1800" u="none" cap="none" strike="noStrike">
                <a:solidFill>
                  <a:schemeClr val="dk1"/>
                </a:solidFill>
                <a:latin typeface="Times"/>
                <a:ea typeface="Times"/>
                <a:cs typeface="Times"/>
                <a:sym typeface="Times"/>
              </a:rPr>
            </a:b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pic>
        <p:nvPicPr>
          <p:cNvPr descr="\\Coluas001\Users\Exchange\FOR BRYAN\all art\boy_f_01018.jpg" id="526" name="Google Shape;526;p48"/>
          <p:cNvPicPr preferRelativeResize="0"/>
          <p:nvPr/>
        </p:nvPicPr>
        <p:blipFill rotWithShape="1">
          <a:blip r:embed="rId4">
            <a:alphaModFix/>
          </a:blip>
          <a:srcRect b="0" l="0" r="0" t="0"/>
          <a:stretch/>
        </p:blipFill>
        <p:spPr>
          <a:xfrm>
            <a:off x="762000" y="3502025"/>
            <a:ext cx="4572000" cy="3089275"/>
          </a:xfrm>
          <a:prstGeom prst="rect">
            <a:avLst/>
          </a:prstGeom>
          <a:noFill/>
          <a:ln>
            <a:noFill/>
          </a:ln>
        </p:spPr>
      </p:pic>
      <p:sp>
        <p:nvSpPr>
          <p:cNvPr id="527" name="Google Shape;527;p4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528" name="Google Shape;528;p4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9"/>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34" name="Google Shape;534;p4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35" name="Google Shape;535;p49"/>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Forward Bias Condition</a:t>
            </a:r>
            <a:endParaRPr b="0" i="0" sz="1400" u="none" cap="none" strike="noStrike">
              <a:solidFill>
                <a:srgbClr val="000000"/>
              </a:solidFill>
              <a:latin typeface="Arial"/>
              <a:ea typeface="Arial"/>
              <a:cs typeface="Arial"/>
              <a:sym typeface="Arial"/>
            </a:endParaRPr>
          </a:p>
        </p:txBody>
      </p:sp>
      <p:sp>
        <p:nvSpPr>
          <p:cNvPr id="536" name="Google Shape;536;p49"/>
          <p:cNvSpPr txBox="1"/>
          <p:nvPr/>
        </p:nvSpPr>
        <p:spPr>
          <a:xfrm>
            <a:off x="990600" y="1295400"/>
            <a:ext cx="7315200" cy="47085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External voltage is applied across the p-n junction in the same polarity of the p- and n-type materials.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application of a forward-bias potential V</a:t>
            </a:r>
            <a:r>
              <a:rPr b="0" baseline="-25000" i="0" lang="en-US" sz="2000" u="none" cap="none" strike="noStrike">
                <a:solidFill>
                  <a:schemeClr val="dk1"/>
                </a:solidFill>
                <a:latin typeface="Times"/>
                <a:ea typeface="Times"/>
                <a:cs typeface="Times"/>
                <a:sym typeface="Times"/>
              </a:rPr>
              <a:t>D</a:t>
            </a:r>
            <a:r>
              <a:rPr b="0" i="0" lang="en-US" sz="2000" u="none" cap="none" strike="noStrike">
                <a:solidFill>
                  <a:schemeClr val="dk1"/>
                </a:solidFill>
                <a:latin typeface="Times"/>
                <a:ea typeface="Times"/>
                <a:cs typeface="Times"/>
                <a:sym typeface="Times"/>
              </a:rPr>
              <a:t> will “pressure” electrons in the n –type material and holes in the p -type material to recombine with the ions near the boundary and reduce the width of the depletion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resulting minority-carrier flow of electrons from the p -type material to the n -type material has not changed in magnitude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reduction in the width of the depletion region will result in a heavy majority-carrier flow across the junction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As the applied bias increases in magnitude, the depletion region will continue to decrease in width, resulting in an exponential rise in current</a:t>
            </a:r>
            <a:endParaRPr b="0" i="0" sz="1400" u="none" cap="none" strike="noStrike">
              <a:solidFill>
                <a:srgbClr val="000000"/>
              </a:solidFill>
              <a:latin typeface="Arial"/>
              <a:ea typeface="Arial"/>
              <a:cs typeface="Arial"/>
              <a:sym typeface="Arial"/>
            </a:endParaRPr>
          </a:p>
        </p:txBody>
      </p:sp>
      <p:sp>
        <p:nvSpPr>
          <p:cNvPr id="537" name="Google Shape;537;p4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538" name="Google Shape;538;p4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Effect filter="fade" transition="in">
                                      <p:cBhvr>
                                        <p:cTn dur="500"/>
                                        <p:tgtEl>
                                          <p:spTgt spid="53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animEffect filter="fade" transition="in">
                                      <p:cBhvr>
                                        <p:cTn dur="500"/>
                                        <p:tgtEl>
                                          <p:spTgt spid="536">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animEffect filter="fade" transition="in">
                                      <p:cBhvr>
                                        <p:cTn dur="500"/>
                                        <p:tgtEl>
                                          <p:spTgt spid="536">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animEffect filter="fade" transition="in">
                                      <p:cBhvr>
                                        <p:cTn dur="500"/>
                                        <p:tgtEl>
                                          <p:spTgt spid="536">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animEffect filter="fade" transition="in">
                                      <p:cBhvr>
                                        <p:cTn dur="500"/>
                                        <p:tgtEl>
                                          <p:spTgt spid="5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0"/>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44" name="Google Shape;544;p5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45" name="Google Shape;545;p50"/>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Actual Diode Characteristics</a:t>
            </a:r>
            <a:endParaRPr b="0" i="0" sz="1400" u="none" cap="none" strike="noStrike">
              <a:solidFill>
                <a:srgbClr val="000000"/>
              </a:solidFill>
              <a:latin typeface="Arial"/>
              <a:ea typeface="Arial"/>
              <a:cs typeface="Arial"/>
              <a:sym typeface="Arial"/>
            </a:endParaRPr>
          </a:p>
        </p:txBody>
      </p:sp>
      <p:sp>
        <p:nvSpPr>
          <p:cNvPr id="546" name="Google Shape;546;p5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547" name="Google Shape;547;p50"/>
          <p:cNvPicPr preferRelativeResize="0"/>
          <p:nvPr/>
        </p:nvPicPr>
        <p:blipFill rotWithShape="1">
          <a:blip r:embed="rId3">
            <a:alphaModFix/>
          </a:blip>
          <a:srcRect b="0" l="0" r="0" t="0"/>
          <a:stretch/>
        </p:blipFill>
        <p:spPr>
          <a:xfrm>
            <a:off x="-160337" y="1298575"/>
            <a:ext cx="5037137" cy="4948237"/>
          </a:xfrm>
          <a:prstGeom prst="rect">
            <a:avLst/>
          </a:prstGeom>
          <a:noFill/>
          <a:ln>
            <a:noFill/>
          </a:ln>
        </p:spPr>
      </p:pic>
      <p:pic>
        <p:nvPicPr>
          <p:cNvPr id="548" name="Google Shape;548;p50"/>
          <p:cNvPicPr preferRelativeResize="0"/>
          <p:nvPr/>
        </p:nvPicPr>
        <p:blipFill rotWithShape="1">
          <a:blip r:embed="rId4">
            <a:alphaModFix/>
          </a:blip>
          <a:srcRect b="0" l="0" r="0" t="0"/>
          <a:stretch/>
        </p:blipFill>
        <p:spPr>
          <a:xfrm>
            <a:off x="5486400" y="1447800"/>
            <a:ext cx="2228850" cy="531812"/>
          </a:xfrm>
          <a:prstGeom prst="rect">
            <a:avLst/>
          </a:prstGeom>
          <a:noFill/>
          <a:ln>
            <a:noFill/>
          </a:ln>
        </p:spPr>
      </p:pic>
      <p:sp>
        <p:nvSpPr>
          <p:cNvPr id="549" name="Google Shape;549;p50"/>
          <p:cNvSpPr txBox="1"/>
          <p:nvPr/>
        </p:nvSpPr>
        <p:spPr>
          <a:xfrm>
            <a:off x="4800600" y="801687"/>
            <a:ext cx="36401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Shockley’s equation, for the forward- and reverse-bias regions:</a:t>
            </a:r>
            <a:endParaRPr b="0" i="0" sz="1400" u="none" cap="none" strike="noStrike">
              <a:solidFill>
                <a:srgbClr val="000000"/>
              </a:solidFill>
              <a:latin typeface="Arial"/>
              <a:ea typeface="Arial"/>
              <a:cs typeface="Arial"/>
              <a:sym typeface="Arial"/>
            </a:endParaRPr>
          </a:p>
        </p:txBody>
      </p:sp>
      <p:sp>
        <p:nvSpPr>
          <p:cNvPr id="550" name="Google Shape;550;p50"/>
          <p:cNvSpPr txBox="1"/>
          <p:nvPr/>
        </p:nvSpPr>
        <p:spPr>
          <a:xfrm>
            <a:off x="4876800" y="1982787"/>
            <a:ext cx="45720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where,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I</a:t>
            </a:r>
            <a:r>
              <a:rPr b="0" baseline="-25000" i="1" lang="en-US" sz="1800" u="none" cap="none" strike="noStrike">
                <a:solidFill>
                  <a:schemeClr val="dk1"/>
                </a:solidFill>
                <a:latin typeface="Times"/>
                <a:ea typeface="Times"/>
                <a:cs typeface="Times"/>
                <a:sym typeface="Times"/>
              </a:rPr>
              <a:t>s</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is the reverse saturation current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D</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is the forward-bias voltage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is ideality factor, ranges between 1 and 2 (</a:t>
            </a:r>
            <a:r>
              <a:rPr b="0" i="1" lang="en-US" sz="1800" u="none" cap="none" strike="noStrike">
                <a:solidFill>
                  <a:schemeClr val="dk1"/>
                </a:solidFill>
                <a:latin typeface="Times"/>
                <a:ea typeface="Times"/>
                <a:cs typeface="Times"/>
                <a:sym typeface="Times"/>
              </a:rPr>
              <a:t>n=1</a:t>
            </a:r>
            <a:r>
              <a:rPr b="0" i="0" lang="en-US" sz="1800" u="none" cap="none" strike="noStrike">
                <a:solidFill>
                  <a:schemeClr val="dk1"/>
                </a:solidFill>
                <a:latin typeface="Times"/>
                <a:ea typeface="Times"/>
                <a:cs typeface="Times"/>
                <a:sym typeface="Times"/>
              </a:rPr>
              <a:t> will be assumed in this course unless otherwise noted)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T</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is thermal voltage</a:t>
            </a:r>
            <a:endParaRPr b="0" i="0" sz="1400" u="none" cap="none" strike="noStrike">
              <a:solidFill>
                <a:srgbClr val="000000"/>
              </a:solidFill>
              <a:latin typeface="Arial"/>
              <a:ea typeface="Arial"/>
              <a:cs typeface="Arial"/>
              <a:sym typeface="Arial"/>
            </a:endParaRPr>
          </a:p>
        </p:txBody>
      </p:sp>
      <p:pic>
        <p:nvPicPr>
          <p:cNvPr id="551" name="Google Shape;551;p50"/>
          <p:cNvPicPr preferRelativeResize="0"/>
          <p:nvPr/>
        </p:nvPicPr>
        <p:blipFill rotWithShape="1">
          <a:blip r:embed="rId5">
            <a:alphaModFix/>
          </a:blip>
          <a:srcRect b="0" l="0" r="0" t="0"/>
          <a:stretch/>
        </p:blipFill>
        <p:spPr>
          <a:xfrm>
            <a:off x="5868987" y="4017962"/>
            <a:ext cx="1463675" cy="706437"/>
          </a:xfrm>
          <a:prstGeom prst="rect">
            <a:avLst/>
          </a:prstGeom>
          <a:noFill/>
          <a:ln>
            <a:noFill/>
          </a:ln>
        </p:spPr>
      </p:pic>
      <p:sp>
        <p:nvSpPr>
          <p:cNvPr id="552" name="Google Shape;552;p50"/>
          <p:cNvSpPr txBox="1"/>
          <p:nvPr/>
        </p:nvSpPr>
        <p:spPr>
          <a:xfrm>
            <a:off x="4905375" y="4646612"/>
            <a:ext cx="45720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where,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a:t>
            </a:r>
            <a:r>
              <a:rPr b="0" i="1" lang="en-US" sz="1800" u="none" cap="none" strike="noStrike">
                <a:solidFill>
                  <a:schemeClr val="dk1"/>
                </a:solidFill>
                <a:latin typeface="Times"/>
                <a:ea typeface="Times"/>
                <a:cs typeface="Times"/>
                <a:sym typeface="Times"/>
              </a:rPr>
              <a:t>k </a:t>
            </a:r>
            <a:r>
              <a:rPr b="0" i="0" lang="en-US" sz="1800" u="none" cap="none" strike="noStrike">
                <a:solidFill>
                  <a:schemeClr val="dk1"/>
                </a:solidFill>
                <a:latin typeface="Times"/>
                <a:ea typeface="Times"/>
                <a:cs typeface="Times"/>
                <a:sym typeface="Times"/>
              </a:rPr>
              <a:t>is Boltzmann’s constant =1.38 X10</a:t>
            </a:r>
            <a:r>
              <a:rPr b="0" baseline="30000" i="0" lang="en-US" sz="1800" u="none" cap="none" strike="noStrike">
                <a:solidFill>
                  <a:schemeClr val="dk1"/>
                </a:solidFill>
                <a:latin typeface="Times"/>
                <a:ea typeface="Times"/>
                <a:cs typeface="Times"/>
                <a:sym typeface="Times"/>
              </a:rPr>
              <a:t>-23</a:t>
            </a:r>
            <a:r>
              <a:rPr b="0" i="0" lang="en-US" sz="1800" u="none" cap="none" strike="noStrike">
                <a:solidFill>
                  <a:schemeClr val="dk1"/>
                </a:solidFill>
                <a:latin typeface="Times"/>
                <a:ea typeface="Times"/>
                <a:cs typeface="Times"/>
                <a:sym typeface="Times"/>
              </a:rPr>
              <a:t> J/K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K</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is the absolute temperature in kelvins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=273 + the temperature in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q </a:t>
            </a:r>
            <a:r>
              <a:rPr b="0" i="0" lang="en-US" sz="1800" u="none" cap="none" strike="noStrike">
                <a:solidFill>
                  <a:schemeClr val="dk1"/>
                </a:solidFill>
                <a:latin typeface="Times"/>
                <a:ea typeface="Times"/>
                <a:cs typeface="Times"/>
                <a:sym typeface="Times"/>
              </a:rPr>
              <a:t>is the magnitude of electronic charge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1.6 X 10</a:t>
            </a:r>
            <a:r>
              <a:rPr b="0" baseline="30000" i="0" lang="en-US" sz="1800" u="none" cap="none" strike="noStrike">
                <a:solidFill>
                  <a:schemeClr val="dk1"/>
                </a:solidFill>
                <a:latin typeface="Times"/>
                <a:ea typeface="Times"/>
                <a:cs typeface="Times"/>
                <a:sym typeface="Times"/>
              </a:rPr>
              <a:t>-19</a:t>
            </a:r>
            <a:r>
              <a:rPr b="0" i="0" lang="en-US" sz="1800" u="none" cap="none" strike="noStrike">
                <a:solidFill>
                  <a:schemeClr val="dk1"/>
                </a:solidFill>
                <a:latin typeface="Times"/>
                <a:ea typeface="Times"/>
                <a:cs typeface="Times"/>
                <a:sym typeface="Times"/>
              </a:rPr>
              <a:t> C</a:t>
            </a:r>
            <a:endParaRPr b="0" i="0" sz="1400" u="none" cap="none" strike="noStrike">
              <a:solidFill>
                <a:srgbClr val="000000"/>
              </a:solidFill>
              <a:latin typeface="Arial"/>
              <a:ea typeface="Arial"/>
              <a:cs typeface="Arial"/>
              <a:sym typeface="Arial"/>
            </a:endParaRPr>
          </a:p>
        </p:txBody>
      </p:sp>
      <p:sp>
        <p:nvSpPr>
          <p:cNvPr id="553" name="Google Shape;553;p50"/>
          <p:cNvSpPr txBox="1"/>
          <p:nvPr/>
        </p:nvSpPr>
        <p:spPr>
          <a:xfrm>
            <a:off x="4800600" y="838200"/>
            <a:ext cx="4267200" cy="54864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554" name="Google Shape;554;p5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1"/>
          <p:cNvSpPr txBox="1"/>
          <p:nvPr/>
        </p:nvSpPr>
        <p:spPr>
          <a:xfrm>
            <a:off x="304800" y="817562"/>
            <a:ext cx="8686800" cy="60007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Shockley’s equation, for the forward- and reverse-bias regions:</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For V</a:t>
            </a:r>
            <a:r>
              <a:rPr b="0" baseline="-25000" i="0" lang="en-US" sz="2400" u="none" cap="none" strike="noStrike">
                <a:solidFill>
                  <a:schemeClr val="dk1"/>
                </a:solidFill>
                <a:latin typeface="Times"/>
                <a:ea typeface="Times"/>
                <a:cs typeface="Times"/>
                <a:sym typeface="Times"/>
              </a:rPr>
              <a:t>D</a:t>
            </a:r>
            <a:r>
              <a:rPr b="0" i="0" lang="en-US" sz="2400" u="none" cap="none" strike="noStrike">
                <a:solidFill>
                  <a:schemeClr val="dk1"/>
                </a:solidFill>
                <a:latin typeface="Times"/>
                <a:ea typeface="Times"/>
                <a:cs typeface="Times"/>
                <a:sym typeface="Times"/>
              </a:rPr>
              <a:t> = 0 (No Bias)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Times"/>
              <a:buNone/>
            </a:pPr>
            <a:r>
              <a:t/>
            </a:r>
            <a:endParaRPr b="0" i="0" sz="2400" u="none" cap="none" strike="noStrike">
              <a:solidFill>
                <a:schemeClr val="dk1"/>
              </a:solidFill>
              <a:latin typeface="Times"/>
              <a:ea typeface="Times"/>
              <a:cs typeface="Times"/>
              <a:sym typeface="Times"/>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For V</a:t>
            </a:r>
            <a:r>
              <a:rPr b="0" baseline="-25000" i="0" lang="en-US" sz="2400" u="none" cap="none" strike="noStrike">
                <a:solidFill>
                  <a:schemeClr val="dk1"/>
                </a:solidFill>
                <a:latin typeface="Times"/>
                <a:ea typeface="Times"/>
                <a:cs typeface="Times"/>
                <a:sym typeface="Times"/>
              </a:rPr>
              <a:t>D</a:t>
            </a:r>
            <a:r>
              <a:rPr b="0" i="0" lang="en-US" sz="2400" u="none" cap="none" strike="noStrike">
                <a:solidFill>
                  <a:schemeClr val="dk1"/>
                </a:solidFill>
                <a:latin typeface="Times"/>
                <a:ea typeface="Times"/>
                <a:cs typeface="Times"/>
                <a:sym typeface="Times"/>
              </a:rPr>
              <a:t> &lt; 0 (Reverse Bias)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For negative values of </a:t>
            </a:r>
            <a:r>
              <a:rPr b="0" i="1" lang="en-US" sz="2400" u="none" cap="none" strike="noStrike">
                <a:solidFill>
                  <a:schemeClr val="dk1"/>
                </a:solidFill>
                <a:latin typeface="Times"/>
                <a:ea typeface="Times"/>
                <a:cs typeface="Times"/>
                <a:sym typeface="Times"/>
              </a:rPr>
              <a:t>V</a:t>
            </a:r>
            <a:r>
              <a:rPr b="0" baseline="-25000" i="1" lang="en-US" sz="2400" u="none" cap="none" strike="noStrike">
                <a:solidFill>
                  <a:schemeClr val="dk1"/>
                </a:solidFill>
                <a:latin typeface="Times"/>
                <a:ea typeface="Times"/>
                <a:cs typeface="Times"/>
                <a:sym typeface="Times"/>
              </a:rPr>
              <a:t>D</a:t>
            </a:r>
            <a:r>
              <a:rPr b="0" i="1" lang="en-US" sz="2400" u="none" cap="none" strike="noStrike">
                <a:solidFill>
                  <a:schemeClr val="dk1"/>
                </a:solidFill>
                <a:latin typeface="Times"/>
                <a:ea typeface="Times"/>
                <a:cs typeface="Times"/>
                <a:sym typeface="Times"/>
              </a:rPr>
              <a:t> </a:t>
            </a:r>
            <a:r>
              <a:rPr b="0" i="0" lang="en-US" sz="2400" u="none" cap="none" strike="noStrike">
                <a:solidFill>
                  <a:schemeClr val="dk1"/>
                </a:solidFill>
                <a:latin typeface="Times"/>
                <a:ea typeface="Times"/>
                <a:cs typeface="Times"/>
                <a:sym typeface="Times"/>
              </a:rPr>
              <a:t>the exponential term drops very quickly below the level of </a:t>
            </a:r>
            <a:r>
              <a:rPr b="0" i="1" lang="en-US" sz="2400" u="none" cap="none" strike="noStrike">
                <a:solidFill>
                  <a:schemeClr val="dk1"/>
                </a:solidFill>
                <a:latin typeface="Times"/>
                <a:ea typeface="Times"/>
                <a:cs typeface="Times"/>
                <a:sym typeface="Times"/>
              </a:rPr>
              <a:t>I </a:t>
            </a:r>
            <a:r>
              <a:rPr b="0" i="0" lang="en-US" sz="2400" u="none" cap="none" strike="noStrike">
                <a:solidFill>
                  <a:schemeClr val="dk1"/>
                </a:solidFill>
                <a:latin typeface="Times"/>
                <a:ea typeface="Times"/>
                <a:cs typeface="Times"/>
                <a:sym typeface="Times"/>
              </a:rPr>
              <a:t>and the resulting equation for </a:t>
            </a:r>
            <a:r>
              <a:rPr b="0" i="1" lang="en-US" sz="2400" u="none" cap="none" strike="noStrike">
                <a:solidFill>
                  <a:schemeClr val="dk1"/>
                </a:solidFill>
                <a:latin typeface="Times"/>
                <a:ea typeface="Times"/>
                <a:cs typeface="Times"/>
                <a:sym typeface="Times"/>
              </a:rPr>
              <a:t>I</a:t>
            </a:r>
            <a:r>
              <a:rPr b="0" baseline="-25000" i="1" lang="en-US" sz="2400" u="none" cap="none" strike="noStrike">
                <a:solidFill>
                  <a:schemeClr val="dk1"/>
                </a:solidFill>
                <a:latin typeface="Times"/>
                <a:ea typeface="Times"/>
                <a:cs typeface="Times"/>
                <a:sym typeface="Times"/>
              </a:rPr>
              <a:t>D</a:t>
            </a:r>
            <a:r>
              <a:rPr b="0" i="1" lang="en-US" sz="2400" u="none" cap="none" strike="noStrike">
                <a:solidFill>
                  <a:schemeClr val="dk1"/>
                </a:solidFill>
                <a:latin typeface="Times"/>
                <a:ea typeface="Times"/>
                <a:cs typeface="Times"/>
                <a:sym typeface="Times"/>
              </a:rPr>
              <a:t> </a:t>
            </a:r>
            <a:r>
              <a:rPr b="0" i="0" lang="en-US" sz="2400" u="none" cap="none" strike="noStrike">
                <a:solidFill>
                  <a:schemeClr val="dk1"/>
                </a:solidFill>
                <a:latin typeface="Times"/>
                <a:ea typeface="Times"/>
                <a:cs typeface="Times"/>
                <a:sym typeface="Times"/>
              </a:rPr>
              <a:t>is simply</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a:ea typeface="Times"/>
                <a:cs typeface="Times"/>
                <a:sym typeface="Times"/>
              </a:rPr>
              <a:t>For V</a:t>
            </a:r>
            <a:r>
              <a:rPr b="0" baseline="-25000" i="0" lang="en-US" sz="2400" u="none" cap="none" strike="noStrike">
                <a:solidFill>
                  <a:schemeClr val="dk1"/>
                </a:solidFill>
                <a:latin typeface="Times"/>
                <a:ea typeface="Times"/>
                <a:cs typeface="Times"/>
                <a:sym typeface="Times"/>
              </a:rPr>
              <a:t>D</a:t>
            </a:r>
            <a:r>
              <a:rPr b="0" i="0" lang="en-US" sz="2400" u="none" cap="none" strike="noStrike">
                <a:solidFill>
                  <a:schemeClr val="dk1"/>
                </a:solidFill>
                <a:latin typeface="Times"/>
                <a:ea typeface="Times"/>
                <a:cs typeface="Times"/>
                <a:sym typeface="Times"/>
              </a:rPr>
              <a:t> &gt; 0 (Forward Bias)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Times"/>
              <a:buNone/>
            </a:pPr>
            <a:r>
              <a:rPr b="0" i="0" lang="en-US" sz="2400" u="none" cap="none" strike="noStrike">
                <a:solidFill>
                  <a:schemeClr val="dk1"/>
                </a:solidFill>
                <a:latin typeface="Times"/>
                <a:ea typeface="Times"/>
                <a:cs typeface="Times"/>
                <a:sym typeface="Times"/>
              </a:rPr>
              <a:t>For positive values of </a:t>
            </a:r>
            <a:r>
              <a:rPr b="0" i="1" lang="en-US" sz="2400" u="none" cap="none" strike="noStrike">
                <a:solidFill>
                  <a:schemeClr val="dk1"/>
                </a:solidFill>
                <a:latin typeface="Times"/>
                <a:ea typeface="Times"/>
                <a:cs typeface="Times"/>
                <a:sym typeface="Times"/>
              </a:rPr>
              <a:t>V</a:t>
            </a:r>
            <a:r>
              <a:rPr b="0" baseline="-25000" i="1" lang="en-US" sz="2400" u="none" cap="none" strike="noStrike">
                <a:solidFill>
                  <a:schemeClr val="dk1"/>
                </a:solidFill>
                <a:latin typeface="Times"/>
                <a:ea typeface="Times"/>
                <a:cs typeface="Times"/>
                <a:sym typeface="Times"/>
              </a:rPr>
              <a:t>D</a:t>
            </a:r>
            <a:r>
              <a:rPr b="0" i="1" lang="en-US" sz="2400" u="none" cap="none" strike="noStrike">
                <a:solidFill>
                  <a:schemeClr val="dk1"/>
                </a:solidFill>
                <a:latin typeface="Times"/>
                <a:ea typeface="Times"/>
                <a:cs typeface="Times"/>
                <a:sym typeface="Times"/>
              </a:rPr>
              <a:t> </a:t>
            </a:r>
            <a:r>
              <a:rPr b="0" i="0" lang="en-US" sz="2400" u="none" cap="none" strike="noStrike">
                <a:solidFill>
                  <a:schemeClr val="dk1"/>
                </a:solidFill>
                <a:latin typeface="Times"/>
                <a:ea typeface="Times"/>
                <a:cs typeface="Times"/>
                <a:sym typeface="Times"/>
              </a:rPr>
              <a:t>the first term of the Shockley’s equation will grow very quickly and totally overpower the effect of the second term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pic>
        <p:nvPicPr>
          <p:cNvPr id="560" name="Google Shape;560;p51"/>
          <p:cNvPicPr preferRelativeResize="0"/>
          <p:nvPr/>
        </p:nvPicPr>
        <p:blipFill rotWithShape="1">
          <a:blip r:embed="rId3">
            <a:alphaModFix/>
          </a:blip>
          <a:srcRect b="0" l="0" r="0" t="0"/>
          <a:stretch/>
        </p:blipFill>
        <p:spPr>
          <a:xfrm>
            <a:off x="2057400" y="2392362"/>
            <a:ext cx="5257800" cy="523875"/>
          </a:xfrm>
          <a:prstGeom prst="rect">
            <a:avLst/>
          </a:prstGeom>
          <a:noFill/>
          <a:ln>
            <a:noFill/>
          </a:ln>
        </p:spPr>
      </p:pic>
      <p:pic>
        <p:nvPicPr>
          <p:cNvPr id="561" name="Google Shape;561;p51"/>
          <p:cNvPicPr preferRelativeResize="0"/>
          <p:nvPr/>
        </p:nvPicPr>
        <p:blipFill rotWithShape="1">
          <a:blip r:embed="rId4">
            <a:alphaModFix/>
          </a:blip>
          <a:srcRect b="0" l="0" r="0" t="0"/>
          <a:stretch/>
        </p:blipFill>
        <p:spPr>
          <a:xfrm>
            <a:off x="3352800" y="4191000"/>
            <a:ext cx="1495425" cy="476250"/>
          </a:xfrm>
          <a:prstGeom prst="rect">
            <a:avLst/>
          </a:prstGeom>
          <a:noFill/>
          <a:ln>
            <a:noFill/>
          </a:ln>
        </p:spPr>
      </p:pic>
      <p:pic>
        <p:nvPicPr>
          <p:cNvPr id="562" name="Google Shape;562;p51"/>
          <p:cNvPicPr preferRelativeResize="0"/>
          <p:nvPr/>
        </p:nvPicPr>
        <p:blipFill rotWithShape="1">
          <a:blip r:embed="rId5">
            <a:alphaModFix/>
          </a:blip>
          <a:srcRect b="0" l="0" r="0" t="0"/>
          <a:stretch/>
        </p:blipFill>
        <p:spPr>
          <a:xfrm>
            <a:off x="3124200" y="6015037"/>
            <a:ext cx="2114550" cy="619125"/>
          </a:xfrm>
          <a:prstGeom prst="rect">
            <a:avLst/>
          </a:prstGeom>
          <a:noFill/>
          <a:ln>
            <a:noFill/>
          </a:ln>
        </p:spPr>
      </p:pic>
      <p:sp>
        <p:nvSpPr>
          <p:cNvPr id="563" name="Google Shape;563;p51"/>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64" name="Google Shape;564;p5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65" name="Google Shape;565;p51"/>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Actual Diode Characteristics</a:t>
            </a:r>
            <a:endParaRPr b="0" i="0" sz="1400" u="none" cap="none" strike="noStrike">
              <a:solidFill>
                <a:srgbClr val="000000"/>
              </a:solidFill>
              <a:latin typeface="Arial"/>
              <a:ea typeface="Arial"/>
              <a:cs typeface="Arial"/>
              <a:sym typeface="Arial"/>
            </a:endParaRPr>
          </a:p>
        </p:txBody>
      </p:sp>
      <p:sp>
        <p:nvSpPr>
          <p:cNvPr id="566" name="Google Shape;566;p5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567" name="Google Shape;567;p51"/>
          <p:cNvPicPr preferRelativeResize="0"/>
          <p:nvPr/>
        </p:nvPicPr>
        <p:blipFill rotWithShape="1">
          <a:blip r:embed="rId6">
            <a:alphaModFix/>
          </a:blip>
          <a:srcRect b="0" l="0" r="0" t="0"/>
          <a:stretch/>
        </p:blipFill>
        <p:spPr>
          <a:xfrm>
            <a:off x="3276600" y="1371600"/>
            <a:ext cx="2452687" cy="476250"/>
          </a:xfrm>
          <a:prstGeom prst="rect">
            <a:avLst/>
          </a:prstGeom>
          <a:noFill/>
          <a:ln>
            <a:noFill/>
          </a:ln>
        </p:spPr>
      </p:pic>
      <p:sp>
        <p:nvSpPr>
          <p:cNvPr id="568" name="Google Shape;568;p5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68262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History of Electron</a:t>
            </a:r>
            <a:endParaRPr b="0" i="0" sz="1400" u="none" cap="none" strike="noStrike">
              <a:solidFill>
                <a:srgbClr val="000000"/>
              </a:solidFill>
              <a:latin typeface="Arial"/>
              <a:ea typeface="Arial"/>
              <a:cs typeface="Arial"/>
              <a:sym typeface="Arial"/>
            </a:endParaRPr>
          </a:p>
        </p:txBody>
      </p:sp>
      <p:sp>
        <p:nvSpPr>
          <p:cNvPr id="113" name="Google Shape;113;p1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114" name="Google Shape;114;p16"/>
          <p:cNvPicPr preferRelativeResize="0"/>
          <p:nvPr/>
        </p:nvPicPr>
        <p:blipFill rotWithShape="1">
          <a:blip r:embed="rId3">
            <a:alphaModFix/>
          </a:blip>
          <a:srcRect b="0" l="0" r="0" t="0"/>
          <a:stretch/>
        </p:blipFill>
        <p:spPr>
          <a:xfrm>
            <a:off x="400050" y="1258887"/>
            <a:ext cx="7829550" cy="669925"/>
          </a:xfrm>
          <a:prstGeom prst="rect">
            <a:avLst/>
          </a:prstGeom>
          <a:noFill/>
          <a:ln>
            <a:noFill/>
          </a:ln>
        </p:spPr>
      </p:pic>
      <p:pic>
        <p:nvPicPr>
          <p:cNvPr id="115" name="Google Shape;115;p16"/>
          <p:cNvPicPr preferRelativeResize="0"/>
          <p:nvPr/>
        </p:nvPicPr>
        <p:blipFill rotWithShape="1">
          <a:blip r:embed="rId4">
            <a:alphaModFix/>
          </a:blip>
          <a:srcRect b="0" l="0" r="0" t="0"/>
          <a:stretch/>
        </p:blipFill>
        <p:spPr>
          <a:xfrm>
            <a:off x="428625" y="2157412"/>
            <a:ext cx="7800975" cy="885825"/>
          </a:xfrm>
          <a:prstGeom prst="rect">
            <a:avLst/>
          </a:prstGeom>
          <a:noFill/>
          <a:ln>
            <a:noFill/>
          </a:ln>
        </p:spPr>
      </p:pic>
      <p:pic>
        <p:nvPicPr>
          <p:cNvPr id="116" name="Google Shape;116;p16"/>
          <p:cNvPicPr preferRelativeResize="0"/>
          <p:nvPr/>
        </p:nvPicPr>
        <p:blipFill rotWithShape="1">
          <a:blip r:embed="rId5">
            <a:alphaModFix/>
          </a:blip>
          <a:srcRect b="0" l="0" r="0" t="0"/>
          <a:stretch/>
        </p:blipFill>
        <p:spPr>
          <a:xfrm>
            <a:off x="400050" y="3214687"/>
            <a:ext cx="7829550" cy="595312"/>
          </a:xfrm>
          <a:prstGeom prst="rect">
            <a:avLst/>
          </a:prstGeom>
          <a:noFill/>
          <a:ln>
            <a:noFill/>
          </a:ln>
        </p:spPr>
      </p:pic>
      <p:pic>
        <p:nvPicPr>
          <p:cNvPr id="117" name="Google Shape;117;p16"/>
          <p:cNvPicPr preferRelativeResize="0"/>
          <p:nvPr/>
        </p:nvPicPr>
        <p:blipFill rotWithShape="1">
          <a:blip r:embed="rId6">
            <a:alphaModFix/>
          </a:blip>
          <a:srcRect b="0" l="0" r="0" t="0"/>
          <a:stretch/>
        </p:blipFill>
        <p:spPr>
          <a:xfrm>
            <a:off x="400050" y="4046537"/>
            <a:ext cx="7829550" cy="1163637"/>
          </a:xfrm>
          <a:prstGeom prst="rect">
            <a:avLst/>
          </a:prstGeom>
          <a:noFill/>
          <a:ln>
            <a:noFill/>
          </a:ln>
        </p:spPr>
      </p:pic>
      <p:pic>
        <p:nvPicPr>
          <p:cNvPr id="118" name="Google Shape;118;p16"/>
          <p:cNvPicPr preferRelativeResize="0"/>
          <p:nvPr/>
        </p:nvPicPr>
        <p:blipFill rotWithShape="1">
          <a:blip r:embed="rId7">
            <a:alphaModFix/>
          </a:blip>
          <a:srcRect b="0" l="0" r="0" t="0"/>
          <a:stretch/>
        </p:blipFill>
        <p:spPr>
          <a:xfrm>
            <a:off x="400050" y="5389562"/>
            <a:ext cx="7829550" cy="630237"/>
          </a:xfrm>
          <a:prstGeom prst="rect">
            <a:avLst/>
          </a:prstGeom>
          <a:noFill/>
          <a:ln>
            <a:noFill/>
          </a:ln>
        </p:spPr>
      </p:pic>
      <p:pic>
        <p:nvPicPr>
          <p:cNvPr id="119" name="Google Shape;119;p16"/>
          <p:cNvPicPr preferRelativeResize="0"/>
          <p:nvPr/>
        </p:nvPicPr>
        <p:blipFill rotWithShape="1">
          <a:blip r:embed="rId8">
            <a:alphaModFix/>
          </a:blip>
          <a:srcRect b="0" l="0" r="0" t="0"/>
          <a:stretch/>
        </p:blipFill>
        <p:spPr>
          <a:xfrm>
            <a:off x="2951162" y="2667000"/>
            <a:ext cx="2371725" cy="3409950"/>
          </a:xfrm>
          <a:prstGeom prst="rect">
            <a:avLst/>
          </a:prstGeom>
          <a:noFill/>
          <a:ln>
            <a:noFill/>
          </a:ln>
        </p:spPr>
      </p:pic>
      <p:pic>
        <p:nvPicPr>
          <p:cNvPr descr="Joseph John Thomson - Missing the Forest for the Tree: A Worldview ..." id="120" name="Google Shape;120;p16"/>
          <p:cNvPicPr preferRelativeResize="0"/>
          <p:nvPr/>
        </p:nvPicPr>
        <p:blipFill rotWithShape="1">
          <a:blip r:embed="rId9">
            <a:alphaModFix/>
          </a:blip>
          <a:srcRect b="0" l="0" r="0" t="0"/>
          <a:stretch/>
        </p:blipFill>
        <p:spPr>
          <a:xfrm>
            <a:off x="4137025" y="3673475"/>
            <a:ext cx="3352800" cy="2346325"/>
          </a:xfrm>
          <a:prstGeom prst="rect">
            <a:avLst/>
          </a:prstGeom>
          <a:noFill/>
          <a:ln>
            <a:noFill/>
          </a:ln>
        </p:spPr>
      </p:pic>
      <p:pic>
        <p:nvPicPr>
          <p:cNvPr descr="Robert A. Millikan - Biographical - NobelPrize.org" id="121" name="Google Shape;121;p16"/>
          <p:cNvPicPr preferRelativeResize="0"/>
          <p:nvPr/>
        </p:nvPicPr>
        <p:blipFill rotWithShape="1">
          <a:blip r:embed="rId10">
            <a:alphaModFix/>
          </a:blip>
          <a:srcRect b="0" l="0" r="0" t="0"/>
          <a:stretch/>
        </p:blipFill>
        <p:spPr>
          <a:xfrm>
            <a:off x="3559175" y="238125"/>
            <a:ext cx="1727200" cy="2590800"/>
          </a:xfrm>
          <a:prstGeom prst="rect">
            <a:avLst/>
          </a:prstGeom>
          <a:noFill/>
          <a:ln>
            <a:noFill/>
          </a:ln>
        </p:spPr>
      </p:pic>
      <p:pic>
        <p:nvPicPr>
          <p:cNvPr descr="Henry Moseley - Wikipedia" id="122" name="Google Shape;122;p16"/>
          <p:cNvPicPr preferRelativeResize="0"/>
          <p:nvPr/>
        </p:nvPicPr>
        <p:blipFill rotWithShape="1">
          <a:blip r:embed="rId11">
            <a:alphaModFix/>
          </a:blip>
          <a:srcRect b="0" l="0" r="0" t="0"/>
          <a:stretch/>
        </p:blipFill>
        <p:spPr>
          <a:xfrm>
            <a:off x="2895600" y="855662"/>
            <a:ext cx="3048000" cy="2344737"/>
          </a:xfrm>
          <a:prstGeom prst="rect">
            <a:avLst/>
          </a:prstGeom>
          <a:noFill/>
          <a:ln>
            <a:noFill/>
          </a:ln>
        </p:spPr>
      </p:pic>
      <p:pic>
        <p:nvPicPr>
          <p:cNvPr descr="Gilbert Lewis (c.1944) f - Photo - Hmolpedia" id="123" name="Google Shape;123;p16"/>
          <p:cNvPicPr preferRelativeResize="0"/>
          <p:nvPr/>
        </p:nvPicPr>
        <p:blipFill rotWithShape="1">
          <a:blip r:embed="rId12">
            <a:alphaModFix/>
          </a:blip>
          <a:srcRect b="0" l="0" r="0" t="0"/>
          <a:stretch/>
        </p:blipFill>
        <p:spPr>
          <a:xfrm>
            <a:off x="3230562" y="822325"/>
            <a:ext cx="2457450" cy="3382962"/>
          </a:xfrm>
          <a:prstGeom prst="rect">
            <a:avLst/>
          </a:prstGeom>
          <a:noFill/>
          <a:ln>
            <a:noFill/>
          </a:ln>
        </p:spPr>
      </p:pic>
      <p:sp>
        <p:nvSpPr>
          <p:cNvPr id="124" name="Google Shape;124;p1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0"/>
                                        </p:tgtEl>
                                      </p:cBhvr>
                                    </p:animEffect>
                                    <p:set>
                                      <p:cBhvr>
                                        <p:cTn dur="1" fill="hold">
                                          <p:stCondLst>
                                            <p:cond delay="1000"/>
                                          </p:stCondLst>
                                        </p:cTn>
                                        <p:tgtEl>
                                          <p:spTgt spid="12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1"/>
                                        </p:tgtEl>
                                      </p:cBhvr>
                                    </p:animEffect>
                                    <p:set>
                                      <p:cBhvr>
                                        <p:cTn dur="1" fill="hold">
                                          <p:stCondLst>
                                            <p:cond delay="1000"/>
                                          </p:stCondLst>
                                        </p:cTn>
                                        <p:tgtEl>
                                          <p:spTgt spid="12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2"/>
          <p:cNvPicPr preferRelativeResize="0"/>
          <p:nvPr/>
        </p:nvPicPr>
        <p:blipFill rotWithShape="1">
          <a:blip r:embed="rId3">
            <a:alphaModFix/>
          </a:blip>
          <a:srcRect b="0" l="0" r="0" t="0"/>
          <a:stretch/>
        </p:blipFill>
        <p:spPr>
          <a:xfrm>
            <a:off x="4191000" y="1019175"/>
            <a:ext cx="5037137" cy="4949825"/>
          </a:xfrm>
          <a:prstGeom prst="rect">
            <a:avLst/>
          </a:prstGeom>
          <a:noFill/>
          <a:ln>
            <a:noFill/>
          </a:ln>
        </p:spPr>
      </p:pic>
      <p:sp>
        <p:nvSpPr>
          <p:cNvPr id="574" name="Google Shape;574;p52"/>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75" name="Google Shape;575;p5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76" name="Google Shape;576;p52"/>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Deviation of Commercially Available Diodes </a:t>
            </a:r>
            <a:endParaRPr b="0" i="0" sz="1400" u="none" cap="none" strike="noStrike">
              <a:solidFill>
                <a:srgbClr val="000000"/>
              </a:solidFill>
              <a:latin typeface="Arial"/>
              <a:ea typeface="Arial"/>
              <a:cs typeface="Arial"/>
              <a:sym typeface="Arial"/>
            </a:endParaRPr>
          </a:p>
        </p:txBody>
      </p:sp>
      <p:sp>
        <p:nvSpPr>
          <p:cNvPr id="577" name="Google Shape;577;p5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578" name="Google Shape;578;p52"/>
          <p:cNvSpPr txBox="1"/>
          <p:nvPr/>
        </p:nvSpPr>
        <p:spPr>
          <a:xfrm>
            <a:off x="0" y="1017587"/>
            <a:ext cx="4495800" cy="54086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Theoretically, with all things perfect, the characteristics of a silicon diode should appear as shown by the dashed line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However, commercially available silicon diodes deviate from the ideal for a variety of reasons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Including the internal “body” resistance and the external “contact” resistance of a diode.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Both contributes to an additional voltage at the same current level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Also the actual reverse saturation current of a commercially available diode will normally be measurably larger than that appearing as the reverse saturation current in Shockley’s equation. Due to wide range of factors: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leakage currents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generation of carriers in the depletion region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higher doping levels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sensitivity to the intrinsic level of carriers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a direct relationship with the junction area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300"/>
              </a:spcBef>
              <a:spcAft>
                <a:spcPts val="0"/>
              </a:spcAft>
              <a:buClr>
                <a:schemeClr val="dk1"/>
              </a:buClr>
              <a:buSzPts val="1400"/>
              <a:buFont typeface="Times"/>
              <a:buNone/>
            </a:pPr>
            <a:r>
              <a:rPr b="0" i="0" lang="en-US" sz="1400" u="none" cap="none" strike="noStrike">
                <a:solidFill>
                  <a:schemeClr val="dk1"/>
                </a:solidFill>
                <a:latin typeface="Times"/>
                <a:ea typeface="Times"/>
                <a:cs typeface="Times"/>
                <a:sym typeface="Times"/>
              </a:rPr>
              <a:t>– temperature sensitivity</a:t>
            </a:r>
            <a:endParaRPr b="0" i="0" sz="1400" u="none" cap="none" strike="noStrike">
              <a:solidFill>
                <a:srgbClr val="000000"/>
              </a:solidFill>
              <a:latin typeface="Arial"/>
              <a:ea typeface="Arial"/>
              <a:cs typeface="Arial"/>
              <a:sym typeface="Arial"/>
            </a:endParaRPr>
          </a:p>
        </p:txBody>
      </p:sp>
      <p:sp>
        <p:nvSpPr>
          <p:cNvPr id="579" name="Google Shape;579;p5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53"/>
          <p:cNvPicPr preferRelativeResize="0"/>
          <p:nvPr/>
        </p:nvPicPr>
        <p:blipFill rotWithShape="1">
          <a:blip r:embed="rId3">
            <a:alphaModFix/>
          </a:blip>
          <a:srcRect b="0" l="0" r="0" t="0"/>
          <a:stretch/>
        </p:blipFill>
        <p:spPr>
          <a:xfrm>
            <a:off x="4533900" y="990600"/>
            <a:ext cx="4452937" cy="3276600"/>
          </a:xfrm>
          <a:prstGeom prst="rect">
            <a:avLst/>
          </a:prstGeom>
          <a:noFill/>
          <a:ln>
            <a:noFill/>
          </a:ln>
        </p:spPr>
      </p:pic>
      <p:sp>
        <p:nvSpPr>
          <p:cNvPr id="585" name="Google Shape;585;p53"/>
          <p:cNvSpPr txBox="1"/>
          <p:nvPr/>
        </p:nvSpPr>
        <p:spPr>
          <a:xfrm>
            <a:off x="152400" y="838200"/>
            <a:ext cx="4876800" cy="4016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diode is in the reverse bias condition.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At some point the application of too negative a voltage with the reverse polarity will result in a sharp change in the characteristics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The current increases at a very rapid rate in a direction opposite to that of the positive voltage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Voltage across the diode increases in the reverse-bias region, the velocity of the minority carriers responsible for the reverse saturation current </a:t>
            </a:r>
            <a:r>
              <a:rPr b="0" i="1" lang="en-US" sz="2000" u="none" cap="none" strike="noStrike">
                <a:solidFill>
                  <a:schemeClr val="dk1"/>
                </a:solidFill>
                <a:latin typeface="Times"/>
                <a:ea typeface="Times"/>
                <a:cs typeface="Times"/>
                <a:sym typeface="Times"/>
              </a:rPr>
              <a:t>I</a:t>
            </a:r>
            <a:r>
              <a:rPr b="0" baseline="-25000" i="1" lang="en-US" sz="2000" u="none" cap="none" strike="noStrike">
                <a:solidFill>
                  <a:schemeClr val="dk1"/>
                </a:solidFill>
                <a:latin typeface="Times"/>
                <a:ea typeface="Times"/>
                <a:cs typeface="Times"/>
                <a:sym typeface="Times"/>
              </a:rPr>
              <a:t>s</a:t>
            </a:r>
            <a:r>
              <a:rPr b="0" i="1" lang="en-US" sz="2000" u="none" cap="none" strike="noStrike">
                <a:solidFill>
                  <a:schemeClr val="dk1"/>
                </a:solidFill>
                <a:latin typeface="Times"/>
                <a:ea typeface="Times"/>
                <a:cs typeface="Times"/>
                <a:sym typeface="Times"/>
              </a:rPr>
              <a:t> </a:t>
            </a:r>
            <a:r>
              <a:rPr b="0" i="0" lang="en-US" sz="2000" u="none" cap="none" strike="noStrike">
                <a:solidFill>
                  <a:schemeClr val="dk1"/>
                </a:solidFill>
                <a:latin typeface="Times"/>
                <a:ea typeface="Times"/>
                <a:cs typeface="Times"/>
                <a:sym typeface="Times"/>
              </a:rPr>
              <a:t>also increases</a:t>
            </a:r>
            <a:endParaRPr b="0" i="0" sz="1400" u="none" cap="none" strike="noStrike">
              <a:solidFill>
                <a:srgbClr val="000000"/>
              </a:solidFill>
              <a:latin typeface="Arial"/>
              <a:ea typeface="Arial"/>
              <a:cs typeface="Arial"/>
              <a:sym typeface="Arial"/>
            </a:endParaRPr>
          </a:p>
        </p:txBody>
      </p:sp>
      <p:sp>
        <p:nvSpPr>
          <p:cNvPr id="586" name="Google Shape;586;p53"/>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87" name="Google Shape;587;p5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588" name="Google Shape;588;p53"/>
          <p:cNvSpPr txBox="1"/>
          <p:nvPr/>
        </p:nvSpPr>
        <p:spPr>
          <a:xfrm>
            <a:off x="228600" y="261937"/>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Breakdown Region</a:t>
            </a:r>
            <a:endParaRPr b="0" i="0" sz="1400" u="none" cap="none" strike="noStrike">
              <a:solidFill>
                <a:srgbClr val="000000"/>
              </a:solidFill>
              <a:latin typeface="Arial"/>
              <a:ea typeface="Arial"/>
              <a:cs typeface="Arial"/>
              <a:sym typeface="Arial"/>
            </a:endParaRPr>
          </a:p>
        </p:txBody>
      </p:sp>
      <p:sp>
        <p:nvSpPr>
          <p:cNvPr id="589" name="Google Shape;589;p5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590" name="Google Shape;590;p53"/>
          <p:cNvGrpSpPr/>
          <p:nvPr/>
        </p:nvGrpSpPr>
        <p:grpSpPr>
          <a:xfrm>
            <a:off x="5257800" y="2057400"/>
            <a:ext cx="1371600" cy="520700"/>
            <a:chOff x="5257800" y="2057400"/>
            <a:chExt cx="1371600" cy="520336"/>
          </a:xfrm>
        </p:grpSpPr>
        <p:cxnSp>
          <p:nvCxnSpPr>
            <p:cNvPr id="591" name="Google Shape;591;p53"/>
            <p:cNvCxnSpPr/>
            <p:nvPr/>
          </p:nvCxnSpPr>
          <p:spPr>
            <a:xfrm>
              <a:off x="5687786" y="2311316"/>
              <a:ext cx="76200" cy="266420"/>
            </a:xfrm>
            <a:prstGeom prst="straightConnector1">
              <a:avLst/>
            </a:prstGeom>
            <a:noFill/>
            <a:ln cap="flat" cmpd="sng" w="9525">
              <a:solidFill>
                <a:schemeClr val="dk1"/>
              </a:solidFill>
              <a:prstDash val="solid"/>
              <a:miter lim="800000"/>
              <a:headEnd len="sm" w="sm" type="none"/>
              <a:tailEnd len="med" w="med" type="stealth"/>
            </a:ln>
          </p:spPr>
        </p:cxnSp>
        <p:sp>
          <p:nvSpPr>
            <p:cNvPr id="592" name="Google Shape;592;p53"/>
            <p:cNvSpPr txBox="1"/>
            <p:nvPr/>
          </p:nvSpPr>
          <p:spPr>
            <a:xfrm>
              <a:off x="5257800" y="2057400"/>
              <a:ext cx="1371600" cy="2538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Times"/>
                <a:buNone/>
              </a:pPr>
              <a:r>
                <a:rPr b="0" i="1" lang="en-US" sz="1000" u="none" cap="none" strike="noStrike">
                  <a:solidFill>
                    <a:schemeClr val="dk1"/>
                  </a:solidFill>
                  <a:latin typeface="Times"/>
                  <a:ea typeface="Times"/>
                  <a:cs typeface="Times"/>
                  <a:sym typeface="Times"/>
                </a:rPr>
                <a:t>Breakdown potential</a:t>
              </a:r>
              <a:endParaRPr b="0" i="0" sz="1400" u="none" cap="none" strike="noStrike">
                <a:solidFill>
                  <a:srgbClr val="000000"/>
                </a:solidFill>
                <a:latin typeface="Arial"/>
                <a:ea typeface="Arial"/>
                <a:cs typeface="Arial"/>
                <a:sym typeface="Arial"/>
              </a:endParaRPr>
            </a:p>
          </p:txBody>
        </p:sp>
      </p:grpSp>
      <p:sp>
        <p:nvSpPr>
          <p:cNvPr id="593" name="Google Shape;593;p53"/>
          <p:cNvSpPr txBox="1"/>
          <p:nvPr/>
        </p:nvSpPr>
        <p:spPr>
          <a:xfrm>
            <a:off x="119062" y="4705350"/>
            <a:ext cx="8991600" cy="20621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Eventually, their velocity and associated kinetic energy will be sufficient to release additional carriers through collisions with otherwise stable atomic structures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These additional carriers can then aid the ionization process to the point where a high </a:t>
            </a:r>
            <a:r>
              <a:rPr b="0" i="1" lang="en-US" sz="2000" u="none" cap="none" strike="noStrike">
                <a:solidFill>
                  <a:schemeClr val="dk1"/>
                </a:solidFill>
                <a:latin typeface="Times"/>
                <a:ea typeface="Times"/>
                <a:cs typeface="Times"/>
                <a:sym typeface="Times"/>
              </a:rPr>
              <a:t>avalanche </a:t>
            </a:r>
            <a:r>
              <a:rPr b="0" i="0" lang="en-US" sz="2000" u="none" cap="none" strike="noStrike">
                <a:solidFill>
                  <a:schemeClr val="dk1"/>
                </a:solidFill>
                <a:latin typeface="Times"/>
                <a:ea typeface="Times"/>
                <a:cs typeface="Times"/>
                <a:sym typeface="Times"/>
              </a:rPr>
              <a:t>current is established and the </a:t>
            </a:r>
            <a:r>
              <a:rPr b="0" i="1" lang="en-US" sz="2000" u="none" cap="none" strike="noStrike">
                <a:solidFill>
                  <a:schemeClr val="dk1"/>
                </a:solidFill>
                <a:latin typeface="Times"/>
                <a:ea typeface="Times"/>
                <a:cs typeface="Times"/>
                <a:sym typeface="Times"/>
              </a:rPr>
              <a:t>avalanche breakdown </a:t>
            </a:r>
            <a:r>
              <a:rPr b="0" i="0" lang="en-US" sz="2000" u="none" cap="none" strike="noStrike">
                <a:solidFill>
                  <a:schemeClr val="dk1"/>
                </a:solidFill>
                <a:latin typeface="Times"/>
                <a:ea typeface="Times"/>
                <a:cs typeface="Times"/>
                <a:sym typeface="Times"/>
              </a:rPr>
              <a:t>region determined.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594" name="Google Shape;594;p5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54"/>
          <p:cNvPicPr preferRelativeResize="0"/>
          <p:nvPr/>
        </p:nvPicPr>
        <p:blipFill rotWithShape="1">
          <a:blip r:embed="rId3">
            <a:alphaModFix/>
          </a:blip>
          <a:srcRect b="0" l="0" r="0" t="0"/>
          <a:stretch/>
        </p:blipFill>
        <p:spPr>
          <a:xfrm>
            <a:off x="4533900" y="990600"/>
            <a:ext cx="4452937" cy="3276600"/>
          </a:xfrm>
          <a:prstGeom prst="rect">
            <a:avLst/>
          </a:prstGeom>
          <a:noFill/>
          <a:ln>
            <a:noFill/>
          </a:ln>
        </p:spPr>
      </p:pic>
      <p:sp>
        <p:nvSpPr>
          <p:cNvPr id="600" name="Google Shape;600;p54"/>
          <p:cNvSpPr txBox="1"/>
          <p:nvPr/>
        </p:nvSpPr>
        <p:spPr>
          <a:xfrm>
            <a:off x="152400" y="914400"/>
            <a:ext cx="4876800" cy="32924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avalanche region (</a:t>
            </a: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BV</a:t>
            </a:r>
            <a:r>
              <a:rPr b="0" i="0" lang="en-US" sz="1800" u="none" cap="none" strike="noStrike">
                <a:solidFill>
                  <a:schemeClr val="dk1"/>
                </a:solidFill>
                <a:latin typeface="Times"/>
                <a:ea typeface="Times"/>
                <a:cs typeface="Times"/>
                <a:sym typeface="Times"/>
              </a:rPr>
              <a:t>) can be brought closer to the vertical axis by increasing the doping levels in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 and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However, as </a:t>
            </a: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BV</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decreases to very low levels, such as 5 V, another mechanism, called </a:t>
            </a:r>
            <a:r>
              <a:rPr b="0" i="1" lang="en-US" sz="1800" u="none" cap="none" strike="noStrike">
                <a:solidFill>
                  <a:schemeClr val="dk1"/>
                </a:solidFill>
                <a:latin typeface="Times"/>
                <a:ea typeface="Times"/>
                <a:cs typeface="Times"/>
                <a:sym typeface="Times"/>
              </a:rPr>
              <a:t>Zener breakdown </a:t>
            </a:r>
            <a:r>
              <a:rPr b="0" i="0" lang="en-US" sz="1800" u="none" cap="none" strike="noStrike">
                <a:solidFill>
                  <a:schemeClr val="dk1"/>
                </a:solidFill>
                <a:latin typeface="Times"/>
                <a:ea typeface="Times"/>
                <a:cs typeface="Times"/>
                <a:sym typeface="Times"/>
              </a:rPr>
              <a:t>, will contribute to the sharp change in the characteristic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It occurs because there is a strong electric field in the region of the junction that can disrupt the bonding forces within the atom and “generate” carriers.</a:t>
            </a:r>
            <a:endParaRPr b="0" i="0" sz="1400" u="none" cap="none" strike="noStrike">
              <a:solidFill>
                <a:srgbClr val="000000"/>
              </a:solidFill>
              <a:latin typeface="Arial"/>
              <a:ea typeface="Arial"/>
              <a:cs typeface="Arial"/>
              <a:sym typeface="Arial"/>
            </a:endParaRPr>
          </a:p>
        </p:txBody>
      </p:sp>
      <p:sp>
        <p:nvSpPr>
          <p:cNvPr id="601" name="Google Shape;601;p54"/>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02" name="Google Shape;602;p5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03" name="Google Shape;603;p54"/>
          <p:cNvSpPr txBox="1"/>
          <p:nvPr/>
        </p:nvSpPr>
        <p:spPr>
          <a:xfrm>
            <a:off x="228600" y="261937"/>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Zener Breakdown / Zener Region</a:t>
            </a:r>
            <a:endParaRPr b="0" i="0" sz="1400" u="none" cap="none" strike="noStrike">
              <a:solidFill>
                <a:srgbClr val="000000"/>
              </a:solidFill>
              <a:latin typeface="Arial"/>
              <a:ea typeface="Arial"/>
              <a:cs typeface="Arial"/>
              <a:sym typeface="Arial"/>
            </a:endParaRPr>
          </a:p>
        </p:txBody>
      </p:sp>
      <p:sp>
        <p:nvSpPr>
          <p:cNvPr id="604" name="Google Shape;604;p5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605" name="Google Shape;605;p54"/>
          <p:cNvGrpSpPr/>
          <p:nvPr/>
        </p:nvGrpSpPr>
        <p:grpSpPr>
          <a:xfrm>
            <a:off x="5257800" y="2057400"/>
            <a:ext cx="1371600" cy="520700"/>
            <a:chOff x="5257800" y="2057400"/>
            <a:chExt cx="1371600" cy="520336"/>
          </a:xfrm>
        </p:grpSpPr>
        <p:cxnSp>
          <p:nvCxnSpPr>
            <p:cNvPr id="606" name="Google Shape;606;p54"/>
            <p:cNvCxnSpPr/>
            <p:nvPr/>
          </p:nvCxnSpPr>
          <p:spPr>
            <a:xfrm>
              <a:off x="5687786" y="2311316"/>
              <a:ext cx="76200" cy="266420"/>
            </a:xfrm>
            <a:prstGeom prst="straightConnector1">
              <a:avLst/>
            </a:prstGeom>
            <a:noFill/>
            <a:ln cap="flat" cmpd="sng" w="9525">
              <a:solidFill>
                <a:schemeClr val="dk1"/>
              </a:solidFill>
              <a:prstDash val="solid"/>
              <a:miter lim="800000"/>
              <a:headEnd len="sm" w="sm" type="none"/>
              <a:tailEnd len="med" w="med" type="stealth"/>
            </a:ln>
          </p:spPr>
        </p:cxnSp>
        <p:sp>
          <p:nvSpPr>
            <p:cNvPr id="607" name="Google Shape;607;p54"/>
            <p:cNvSpPr txBox="1"/>
            <p:nvPr/>
          </p:nvSpPr>
          <p:spPr>
            <a:xfrm>
              <a:off x="5257800" y="2057400"/>
              <a:ext cx="1371600" cy="2538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Times"/>
                <a:buNone/>
              </a:pPr>
              <a:r>
                <a:rPr b="0" i="1" lang="en-US" sz="1000" u="none" cap="none" strike="noStrike">
                  <a:solidFill>
                    <a:schemeClr val="dk1"/>
                  </a:solidFill>
                  <a:latin typeface="Times"/>
                  <a:ea typeface="Times"/>
                  <a:cs typeface="Times"/>
                  <a:sym typeface="Times"/>
                </a:rPr>
                <a:t>Breakdown potential</a:t>
              </a:r>
              <a:endParaRPr b="0" i="0" sz="1400" u="none" cap="none" strike="noStrike">
                <a:solidFill>
                  <a:srgbClr val="000000"/>
                </a:solidFill>
                <a:latin typeface="Arial"/>
                <a:ea typeface="Arial"/>
                <a:cs typeface="Arial"/>
                <a:sym typeface="Arial"/>
              </a:endParaRPr>
            </a:p>
          </p:txBody>
        </p:sp>
      </p:grpSp>
      <p:sp>
        <p:nvSpPr>
          <p:cNvPr id="608" name="Google Shape;608;p54"/>
          <p:cNvSpPr txBox="1"/>
          <p:nvPr/>
        </p:nvSpPr>
        <p:spPr>
          <a:xfrm>
            <a:off x="152400" y="4267200"/>
            <a:ext cx="8763000" cy="15541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Although the Zener breakdown mechanism is a significant contributor only at lower levels of </a:t>
            </a: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BV</a:t>
            </a:r>
            <a:r>
              <a:rPr b="0" i="0" lang="en-US" sz="1800" u="none" cap="none" strike="noStrike">
                <a:solidFill>
                  <a:schemeClr val="dk1"/>
                </a:solidFill>
                <a:latin typeface="Times"/>
                <a:ea typeface="Times"/>
                <a:cs typeface="Times"/>
                <a:sym typeface="Times"/>
              </a:rPr>
              <a:t>, this sharp change in the characteristic at any level is called the </a:t>
            </a:r>
            <a:r>
              <a:rPr b="0" i="1" lang="en-US" sz="1800" u="none" cap="none" strike="noStrike">
                <a:solidFill>
                  <a:schemeClr val="dk1"/>
                </a:solidFill>
                <a:latin typeface="Times"/>
                <a:ea typeface="Times"/>
                <a:cs typeface="Times"/>
                <a:sym typeface="Times"/>
              </a:rPr>
              <a:t>Zener region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maximum reverse-bias potential that can be applied before entering the breakdown region is called the peak inverse voltage (referred to simply as the PIV rating) or the peak reverse voltage (denoted the PRV rating)</a:t>
            </a:r>
            <a:endParaRPr b="0" i="0" sz="1400" u="none" cap="none" strike="noStrike">
              <a:solidFill>
                <a:srgbClr val="000000"/>
              </a:solidFill>
              <a:latin typeface="Arial"/>
              <a:ea typeface="Arial"/>
              <a:cs typeface="Arial"/>
              <a:sym typeface="Arial"/>
            </a:endParaRPr>
          </a:p>
        </p:txBody>
      </p:sp>
      <p:sp>
        <p:nvSpPr>
          <p:cNvPr id="609" name="Google Shape;609;p5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15" name="Google Shape;615;p5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16" name="Google Shape;616;p55"/>
          <p:cNvSpPr txBox="1"/>
          <p:nvPr/>
        </p:nvSpPr>
        <p:spPr>
          <a:xfrm>
            <a:off x="217487" y="762000"/>
            <a:ext cx="4535487" cy="42005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point at which the diode changes from No Bias condition to Forward Bias condition happens when the electron and ‘holes’ are given sufficient energy to cross the p-n junction. This energy comes from the external voltage applied across the diode.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Forward bias voltage required is called knee voltage (V</a:t>
            </a:r>
            <a:r>
              <a:rPr b="0" baseline="-25000" i="0" lang="en-US" sz="1800" u="none" cap="none" strike="noStrike">
                <a:solidFill>
                  <a:schemeClr val="dk1"/>
                </a:solidFill>
                <a:latin typeface="Times"/>
                <a:ea typeface="Times"/>
                <a:cs typeface="Times"/>
                <a:sym typeface="Times"/>
              </a:rPr>
              <a:t>K</a:t>
            </a:r>
            <a:r>
              <a:rPr b="0" i="0" lang="en-US" sz="18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600"/>
              </a:spcBef>
              <a:spcAft>
                <a:spcPts val="0"/>
              </a:spcAft>
              <a:buClr>
                <a:schemeClr val="dk1"/>
              </a:buClr>
              <a:buSzPts val="1800"/>
              <a:buFont typeface="Arial"/>
              <a:buChar char="•"/>
            </a:pPr>
            <a:r>
              <a:rPr b="1" i="0" lang="en-US" sz="1800" u="none" cap="none" strike="noStrike">
                <a:solidFill>
                  <a:schemeClr val="dk1"/>
                </a:solidFill>
                <a:latin typeface="Times"/>
                <a:ea typeface="Times"/>
                <a:cs typeface="Times"/>
                <a:sym typeface="Times"/>
              </a:rPr>
              <a:t>Ge </a:t>
            </a:r>
            <a:r>
              <a:rPr b="0" i="0" lang="en-US" sz="1800" u="none" cap="none" strike="noStrike">
                <a:solidFill>
                  <a:schemeClr val="dk1"/>
                </a:solidFill>
                <a:latin typeface="Times"/>
                <a:ea typeface="Times"/>
                <a:cs typeface="Times"/>
                <a:sym typeface="Times"/>
              </a:rPr>
              <a:t>diode V</a:t>
            </a:r>
            <a:r>
              <a:rPr b="0" baseline="-25000" i="0" lang="en-US" sz="1800" u="none" cap="none" strike="noStrike">
                <a:solidFill>
                  <a:schemeClr val="dk1"/>
                </a:solidFill>
                <a:latin typeface="Times"/>
                <a:ea typeface="Times"/>
                <a:cs typeface="Times"/>
                <a:sym typeface="Times"/>
              </a:rPr>
              <a:t>K</a:t>
            </a:r>
            <a:r>
              <a:rPr b="0" i="0" lang="en-US" sz="1800" u="none" cap="none" strike="noStrike">
                <a:solidFill>
                  <a:schemeClr val="dk1"/>
                </a:solidFill>
                <a:latin typeface="Times"/>
                <a:ea typeface="Times"/>
                <a:cs typeface="Times"/>
                <a:sym typeface="Times"/>
              </a:rPr>
              <a:t> ≅ 0.3V</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00"/>
              </a:spcBef>
              <a:spcAft>
                <a:spcPts val="0"/>
              </a:spcAft>
              <a:buClr>
                <a:schemeClr val="dk1"/>
              </a:buClr>
              <a:buSzPts val="1800"/>
              <a:buFont typeface="Arial"/>
              <a:buChar char="•"/>
            </a:pPr>
            <a:r>
              <a:rPr b="1" i="0" lang="en-US" sz="1800" u="none" cap="none" strike="noStrike">
                <a:solidFill>
                  <a:schemeClr val="dk1"/>
                </a:solidFill>
                <a:latin typeface="Times"/>
                <a:ea typeface="Times"/>
                <a:cs typeface="Times"/>
                <a:sym typeface="Times"/>
              </a:rPr>
              <a:t>Si</a:t>
            </a:r>
            <a:r>
              <a:rPr b="0" i="0" lang="en-US" sz="1800" u="none" cap="none" strike="noStrike">
                <a:solidFill>
                  <a:schemeClr val="dk1"/>
                </a:solidFill>
                <a:latin typeface="Times"/>
                <a:ea typeface="Times"/>
                <a:cs typeface="Times"/>
                <a:sym typeface="Times"/>
              </a:rPr>
              <a:t> diode V</a:t>
            </a:r>
            <a:r>
              <a:rPr b="0" baseline="-25000" i="0" lang="en-US" sz="1800" u="none" cap="none" strike="noStrike">
                <a:solidFill>
                  <a:schemeClr val="dk1"/>
                </a:solidFill>
                <a:latin typeface="Times"/>
                <a:ea typeface="Times"/>
                <a:cs typeface="Times"/>
                <a:sym typeface="Times"/>
              </a:rPr>
              <a:t>K</a:t>
            </a:r>
            <a:r>
              <a:rPr b="0" i="0" lang="en-US" sz="1800" u="none" cap="none" strike="noStrike">
                <a:solidFill>
                  <a:schemeClr val="dk1"/>
                </a:solidFill>
                <a:latin typeface="Times"/>
                <a:ea typeface="Times"/>
                <a:cs typeface="Times"/>
                <a:sym typeface="Times"/>
              </a:rPr>
              <a:t> ≅ 0.7V</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00"/>
              </a:spcBef>
              <a:spcAft>
                <a:spcPts val="0"/>
              </a:spcAft>
              <a:buClr>
                <a:schemeClr val="dk1"/>
              </a:buClr>
              <a:buSzPts val="1800"/>
              <a:buFont typeface="Arial"/>
              <a:buChar char="•"/>
            </a:pPr>
            <a:r>
              <a:rPr b="1" i="0" lang="en-US" sz="1800" u="none" cap="none" strike="noStrike">
                <a:solidFill>
                  <a:schemeClr val="dk1"/>
                </a:solidFill>
                <a:latin typeface="Times"/>
                <a:ea typeface="Times"/>
                <a:cs typeface="Times"/>
                <a:sym typeface="Times"/>
              </a:rPr>
              <a:t>GaAs</a:t>
            </a:r>
            <a:r>
              <a:rPr b="0" i="0" lang="en-US" sz="1800" u="none" cap="none" strike="noStrike">
                <a:solidFill>
                  <a:schemeClr val="dk1"/>
                </a:solidFill>
                <a:latin typeface="Times"/>
                <a:ea typeface="Times"/>
                <a:cs typeface="Times"/>
                <a:sym typeface="Times"/>
              </a:rPr>
              <a:t> diode V</a:t>
            </a:r>
            <a:r>
              <a:rPr b="0" baseline="-25000" i="0" lang="en-US" sz="1800" u="none" cap="none" strike="noStrike">
                <a:solidFill>
                  <a:schemeClr val="dk1"/>
                </a:solidFill>
                <a:latin typeface="Times"/>
                <a:ea typeface="Times"/>
                <a:cs typeface="Times"/>
                <a:sym typeface="Times"/>
              </a:rPr>
              <a:t>K</a:t>
            </a:r>
            <a:r>
              <a:rPr b="0" i="0" lang="en-US" sz="1800" u="none" cap="none" strike="noStrike">
                <a:solidFill>
                  <a:schemeClr val="dk1"/>
                </a:solidFill>
                <a:latin typeface="Times"/>
                <a:ea typeface="Times"/>
                <a:cs typeface="Times"/>
                <a:sym typeface="Times"/>
              </a:rPr>
              <a:t> ≅ 1.2V</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relative magnitudes of the reverse breakdown voltages for each material</a:t>
            </a:r>
            <a:endParaRPr b="0" i="0" sz="1400" u="none" cap="none" strike="noStrike">
              <a:solidFill>
                <a:srgbClr val="000000"/>
              </a:solidFill>
              <a:latin typeface="Arial"/>
              <a:ea typeface="Arial"/>
              <a:cs typeface="Arial"/>
              <a:sym typeface="Arial"/>
            </a:endParaRPr>
          </a:p>
        </p:txBody>
      </p:sp>
      <p:sp>
        <p:nvSpPr>
          <p:cNvPr id="617" name="Google Shape;617;p55"/>
          <p:cNvSpPr txBox="1"/>
          <p:nvPr/>
        </p:nvSpPr>
        <p:spPr>
          <a:xfrm>
            <a:off x="228600" y="228600"/>
            <a:ext cx="7924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Knee and Breakdown Voltage</a:t>
            </a:r>
            <a:endParaRPr b="0" i="0" sz="1400" u="none" cap="none" strike="noStrike">
              <a:solidFill>
                <a:srgbClr val="000000"/>
              </a:solidFill>
              <a:latin typeface="Arial"/>
              <a:ea typeface="Arial"/>
              <a:cs typeface="Arial"/>
              <a:sym typeface="Arial"/>
            </a:endParaRPr>
          </a:p>
        </p:txBody>
      </p:sp>
      <p:sp>
        <p:nvSpPr>
          <p:cNvPr id="618" name="Google Shape;618;p5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619" name="Google Shape;619;p55"/>
          <p:cNvPicPr preferRelativeResize="0"/>
          <p:nvPr/>
        </p:nvPicPr>
        <p:blipFill rotWithShape="1">
          <a:blip r:embed="rId3">
            <a:alphaModFix/>
          </a:blip>
          <a:srcRect b="0" l="0" r="0" t="0"/>
          <a:stretch/>
        </p:blipFill>
        <p:spPr>
          <a:xfrm>
            <a:off x="4687887" y="685800"/>
            <a:ext cx="4391025" cy="4267200"/>
          </a:xfrm>
          <a:prstGeom prst="rect">
            <a:avLst/>
          </a:prstGeom>
          <a:noFill/>
          <a:ln>
            <a:noFill/>
          </a:ln>
        </p:spPr>
      </p:pic>
      <p:sp>
        <p:nvSpPr>
          <p:cNvPr id="620" name="Google Shape;620;p55"/>
          <p:cNvSpPr txBox="1"/>
          <p:nvPr/>
        </p:nvSpPr>
        <p:spPr>
          <a:xfrm>
            <a:off x="233362" y="4894262"/>
            <a:ext cx="8534400" cy="12779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GaAs typically has maximum breakdown levels that exceed those of Si devices of the same power level by about 10%, with both having breakdown voltages that typically extend between 50 V and 1 kV</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Ge typically has breakdown voltages of less than 100 V</a:t>
            </a:r>
            <a:endParaRPr b="0" i="0" sz="1400" u="none" cap="none" strike="noStrike">
              <a:solidFill>
                <a:srgbClr val="000000"/>
              </a:solidFill>
              <a:latin typeface="Arial"/>
              <a:ea typeface="Arial"/>
              <a:cs typeface="Arial"/>
              <a:sym typeface="Arial"/>
            </a:endParaRPr>
          </a:p>
        </p:txBody>
      </p:sp>
      <p:sp>
        <p:nvSpPr>
          <p:cNvPr id="621" name="Google Shape;621;p5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6"/>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27" name="Google Shape;627;p5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28" name="Google Shape;628;p56"/>
          <p:cNvSpPr txBox="1"/>
          <p:nvPr/>
        </p:nvSpPr>
        <p:spPr>
          <a:xfrm>
            <a:off x="152400" y="914400"/>
            <a:ext cx="4078287" cy="4524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As temperature increases it adds energy to the diode.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It reduces the required Forward bias voltage in Forward Bias condition.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the forward-bias region the characteristics of a silicon diode shift to the left at a rate of 2.5 mV per centigrade degree increase in temperature.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It increases the amount of Reverse current in Reverse Bias condition.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the reverse-bias region the reverse current of a silicon diode doubles for every 10°C rise in temperature.</a:t>
            </a:r>
            <a:endParaRPr b="0" i="0" sz="1400" u="none" cap="none" strike="noStrike">
              <a:solidFill>
                <a:srgbClr val="000000"/>
              </a:solidFill>
              <a:latin typeface="Arial"/>
              <a:ea typeface="Arial"/>
              <a:cs typeface="Arial"/>
              <a:sym typeface="Arial"/>
            </a:endParaRPr>
          </a:p>
        </p:txBody>
      </p:sp>
      <p:sp>
        <p:nvSpPr>
          <p:cNvPr id="629" name="Google Shape;629;p56"/>
          <p:cNvSpPr txBox="1"/>
          <p:nvPr/>
        </p:nvSpPr>
        <p:spPr>
          <a:xfrm>
            <a:off x="152400" y="304800"/>
            <a:ext cx="84582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Temperature Effects</a:t>
            </a:r>
            <a:endParaRPr b="0" i="0" sz="1400" u="none" cap="none" strike="noStrike">
              <a:solidFill>
                <a:srgbClr val="000000"/>
              </a:solidFill>
              <a:latin typeface="Arial"/>
              <a:ea typeface="Arial"/>
              <a:cs typeface="Arial"/>
              <a:sym typeface="Arial"/>
            </a:endParaRPr>
          </a:p>
        </p:txBody>
      </p:sp>
      <p:sp>
        <p:nvSpPr>
          <p:cNvPr id="630" name="Google Shape;630;p5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631" name="Google Shape;631;p56"/>
          <p:cNvPicPr preferRelativeResize="0"/>
          <p:nvPr/>
        </p:nvPicPr>
        <p:blipFill rotWithShape="1">
          <a:blip r:embed="rId3">
            <a:alphaModFix/>
          </a:blip>
          <a:srcRect b="0" l="0" r="0" t="0"/>
          <a:stretch/>
        </p:blipFill>
        <p:spPr>
          <a:xfrm>
            <a:off x="4197350" y="795337"/>
            <a:ext cx="4924425" cy="4767262"/>
          </a:xfrm>
          <a:prstGeom prst="rect">
            <a:avLst/>
          </a:prstGeom>
          <a:noFill/>
          <a:ln>
            <a:noFill/>
          </a:ln>
        </p:spPr>
      </p:pic>
      <p:sp>
        <p:nvSpPr>
          <p:cNvPr id="632" name="Google Shape;632;p56"/>
          <p:cNvSpPr txBox="1"/>
          <p:nvPr/>
        </p:nvSpPr>
        <p:spPr>
          <a:xfrm>
            <a:off x="157162" y="5616575"/>
            <a:ext cx="8986837" cy="784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Increase of temperature increases maximum Reverse Bias Avalanche Voltage.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Germanium diodes are more sensitive to temperature variations than Silicon Diodes.</a:t>
            </a:r>
            <a:endParaRPr b="0" i="0" sz="1400" u="none" cap="none" strike="noStrike">
              <a:solidFill>
                <a:srgbClr val="000000"/>
              </a:solidFill>
              <a:latin typeface="Arial"/>
              <a:ea typeface="Arial"/>
              <a:cs typeface="Arial"/>
              <a:sym typeface="Arial"/>
            </a:endParaRPr>
          </a:p>
        </p:txBody>
      </p:sp>
      <p:sp>
        <p:nvSpPr>
          <p:cNvPr id="633" name="Google Shape;633;p5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57"/>
          <p:cNvPicPr preferRelativeResize="0"/>
          <p:nvPr/>
        </p:nvPicPr>
        <p:blipFill rotWithShape="1">
          <a:blip r:embed="rId3">
            <a:alphaModFix/>
          </a:blip>
          <a:srcRect b="0" l="0" r="0" t="0"/>
          <a:stretch/>
        </p:blipFill>
        <p:spPr>
          <a:xfrm>
            <a:off x="2895600" y="3124200"/>
            <a:ext cx="3200400" cy="1504950"/>
          </a:xfrm>
          <a:prstGeom prst="rect">
            <a:avLst/>
          </a:prstGeom>
          <a:noFill/>
          <a:ln>
            <a:noFill/>
          </a:ln>
        </p:spPr>
      </p:pic>
      <p:sp>
        <p:nvSpPr>
          <p:cNvPr id="639" name="Google Shape;639;p57"/>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40" name="Google Shape;640;p5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41" name="Google Shape;641;p57"/>
          <p:cNvSpPr txBox="1"/>
          <p:nvPr/>
        </p:nvSpPr>
        <p:spPr>
          <a:xfrm>
            <a:off x="304800" y="685800"/>
            <a:ext cx="8686800" cy="6048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junction permits a generous flow of charge when forward-biased and a very small level of current when reverse-biased.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An analogy often used to describe the behavior of a semiconductor diode is a mechanical switch.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forward-bias the diode acts like a closed switch permitting a generous flow of charge in the forward bias direction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reverse-bias the level of current is so small in most cases that it can be approximated as 0 A and represented by an open switch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semiconductor diode behaves in a manner similar to a mechanical switch in that 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can control whether current will flow between its two terminals.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Please note that: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semiconductor diode is different from a mechanical switch in the sense that when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switch is closed it will only permit current to flow in one direction</a:t>
            </a:r>
            <a:endParaRPr b="0" i="0" sz="1800" u="none" cap="none" strike="noStrike">
              <a:solidFill>
                <a:schemeClr val="dk1"/>
              </a:solidFill>
              <a:latin typeface="Times"/>
              <a:ea typeface="Times"/>
              <a:cs typeface="Times"/>
              <a:sym typeface="Times"/>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sp>
        <p:nvSpPr>
          <p:cNvPr id="642" name="Google Shape;642;p57"/>
          <p:cNvSpPr txBox="1"/>
          <p:nvPr/>
        </p:nvSpPr>
        <p:spPr>
          <a:xfrm>
            <a:off x="228600" y="3048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Ideal vs. Practical Diode</a:t>
            </a:r>
            <a:endParaRPr b="0" i="0" sz="1400" u="none" cap="none" strike="noStrike">
              <a:solidFill>
                <a:srgbClr val="000000"/>
              </a:solidFill>
              <a:latin typeface="Arial"/>
              <a:ea typeface="Arial"/>
              <a:cs typeface="Arial"/>
              <a:sym typeface="Arial"/>
            </a:endParaRPr>
          </a:p>
        </p:txBody>
      </p:sp>
      <p:sp>
        <p:nvSpPr>
          <p:cNvPr id="643" name="Google Shape;643;p5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644" name="Google Shape;644;p5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8"/>
          <p:cNvPicPr preferRelativeResize="0"/>
          <p:nvPr/>
        </p:nvPicPr>
        <p:blipFill rotWithShape="1">
          <a:blip r:embed="rId3">
            <a:alphaModFix/>
          </a:blip>
          <a:srcRect b="0" l="0" r="0" t="0"/>
          <a:stretch/>
        </p:blipFill>
        <p:spPr>
          <a:xfrm>
            <a:off x="4953000" y="2133600"/>
            <a:ext cx="3924300" cy="3541712"/>
          </a:xfrm>
          <a:prstGeom prst="rect">
            <a:avLst/>
          </a:prstGeom>
          <a:noFill/>
          <a:ln>
            <a:noFill/>
          </a:ln>
        </p:spPr>
      </p:pic>
      <p:sp>
        <p:nvSpPr>
          <p:cNvPr id="650" name="Google Shape;650;p58"/>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51" name="Google Shape;651;p5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52" name="Google Shape;652;p58"/>
          <p:cNvSpPr txBox="1"/>
          <p:nvPr/>
        </p:nvSpPr>
        <p:spPr>
          <a:xfrm>
            <a:off x="228600" y="2286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Ideal vs. Practical Diode Characteristics</a:t>
            </a:r>
            <a:endParaRPr b="0" i="0" sz="1400" u="none" cap="none" strike="noStrike">
              <a:solidFill>
                <a:srgbClr val="000000"/>
              </a:solidFill>
              <a:latin typeface="Arial"/>
              <a:ea typeface="Arial"/>
              <a:cs typeface="Arial"/>
              <a:sym typeface="Arial"/>
            </a:endParaRPr>
          </a:p>
        </p:txBody>
      </p:sp>
      <p:sp>
        <p:nvSpPr>
          <p:cNvPr id="653" name="Google Shape;653;p58"/>
          <p:cNvSpPr txBox="1"/>
          <p:nvPr/>
        </p:nvSpPr>
        <p:spPr>
          <a:xfrm>
            <a:off x="228600" y="838200"/>
            <a:ext cx="8229600" cy="19081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Ideally, if the semiconductor diode is to behave like a closed switch in the forward-bias region, the resistance of the diode should be 0Ω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the reverse-bias region its resistance should be ∞Ω to represent the open-circuit equivalent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First impressions might suggest that the commercial unit is a poor impression of the ideal switch</a:t>
            </a:r>
            <a:endParaRPr b="0" i="0" sz="1400" u="none" cap="none" strike="noStrike">
              <a:solidFill>
                <a:srgbClr val="000000"/>
              </a:solidFill>
              <a:latin typeface="Arial"/>
              <a:ea typeface="Arial"/>
              <a:cs typeface="Arial"/>
              <a:sym typeface="Arial"/>
            </a:endParaRPr>
          </a:p>
        </p:txBody>
      </p:sp>
      <p:sp>
        <p:nvSpPr>
          <p:cNvPr id="654" name="Google Shape;654;p5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655" name="Google Shape;655;p58"/>
          <p:cNvSpPr txBox="1"/>
          <p:nvPr/>
        </p:nvSpPr>
        <p:spPr>
          <a:xfrm>
            <a:off x="228600" y="2686050"/>
            <a:ext cx="4953000"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However when one considers that the only major difference is that the commercial diode rises at a level of 0.7 V rather than 0 V, there are a number of similarities between the two plots</a:t>
            </a:r>
            <a:endParaRPr b="0" i="0" sz="1400" u="none" cap="none" strike="noStrike">
              <a:solidFill>
                <a:srgbClr val="000000"/>
              </a:solidFill>
              <a:latin typeface="Arial"/>
              <a:ea typeface="Arial"/>
              <a:cs typeface="Arial"/>
              <a:sym typeface="Arial"/>
            </a:endParaRPr>
          </a:p>
        </p:txBody>
      </p:sp>
      <p:pic>
        <p:nvPicPr>
          <p:cNvPr id="656" name="Google Shape;656;p58"/>
          <p:cNvPicPr preferRelativeResize="0"/>
          <p:nvPr/>
        </p:nvPicPr>
        <p:blipFill rotWithShape="1">
          <a:blip r:embed="rId4">
            <a:alphaModFix/>
          </a:blip>
          <a:srcRect b="0" l="0" r="0" t="0"/>
          <a:stretch/>
        </p:blipFill>
        <p:spPr>
          <a:xfrm>
            <a:off x="628650" y="3886200"/>
            <a:ext cx="3467100" cy="463550"/>
          </a:xfrm>
          <a:prstGeom prst="rect">
            <a:avLst/>
          </a:prstGeom>
          <a:noFill/>
          <a:ln>
            <a:noFill/>
          </a:ln>
        </p:spPr>
      </p:pic>
      <p:pic>
        <p:nvPicPr>
          <p:cNvPr id="657" name="Google Shape;657;p58"/>
          <p:cNvPicPr preferRelativeResize="0"/>
          <p:nvPr/>
        </p:nvPicPr>
        <p:blipFill rotWithShape="1">
          <a:blip r:embed="rId5">
            <a:alphaModFix/>
          </a:blip>
          <a:srcRect b="0" l="0" r="0" t="0"/>
          <a:stretch/>
        </p:blipFill>
        <p:spPr>
          <a:xfrm>
            <a:off x="671512" y="5257800"/>
            <a:ext cx="3429000" cy="417512"/>
          </a:xfrm>
          <a:prstGeom prst="rect">
            <a:avLst/>
          </a:prstGeom>
          <a:noFill/>
          <a:ln>
            <a:noFill/>
          </a:ln>
        </p:spPr>
      </p:pic>
      <p:sp>
        <p:nvSpPr>
          <p:cNvPr id="658" name="Google Shape;658;p58"/>
          <p:cNvSpPr txBox="1"/>
          <p:nvPr/>
        </p:nvSpPr>
        <p:spPr>
          <a:xfrm>
            <a:off x="533400" y="4343400"/>
            <a:ext cx="41529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At any current level on the vertical line, the voltage across the ideal diode is 0 V and the resistance is 0 .</a:t>
            </a:r>
            <a:endParaRPr b="0" i="0" sz="1400" u="none" cap="none" strike="noStrike">
              <a:solidFill>
                <a:srgbClr val="000000"/>
              </a:solidFill>
              <a:latin typeface="Arial"/>
              <a:ea typeface="Arial"/>
              <a:cs typeface="Arial"/>
              <a:sym typeface="Arial"/>
            </a:endParaRPr>
          </a:p>
        </p:txBody>
      </p:sp>
      <p:sp>
        <p:nvSpPr>
          <p:cNvPr id="659" name="Google Shape;659;p58"/>
          <p:cNvSpPr txBox="1"/>
          <p:nvPr/>
        </p:nvSpPr>
        <p:spPr>
          <a:xfrm>
            <a:off x="533400" y="5715000"/>
            <a:ext cx="83978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Because the current is 0 mA anywhere on the horizontal line, the resistance is considered to be infinite ohms (an open-circuit) at any point on the axis.</a:t>
            </a:r>
            <a:endParaRPr b="0" i="0" sz="1400" u="none" cap="none" strike="noStrike">
              <a:solidFill>
                <a:srgbClr val="000000"/>
              </a:solidFill>
              <a:latin typeface="Arial"/>
              <a:ea typeface="Arial"/>
              <a:cs typeface="Arial"/>
              <a:sym typeface="Arial"/>
            </a:endParaRPr>
          </a:p>
        </p:txBody>
      </p:sp>
      <p:sp>
        <p:nvSpPr>
          <p:cNvPr id="660" name="Google Shape;660;p5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9"/>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66" name="Google Shape;666;p5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67" name="Google Shape;667;p59"/>
          <p:cNvSpPr txBox="1"/>
          <p:nvPr/>
        </p:nvSpPr>
        <p:spPr>
          <a:xfrm>
            <a:off x="0" y="2286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Similarities between Ideal and Practical Diode</a:t>
            </a:r>
            <a:endParaRPr b="0" i="0" sz="1400" u="none" cap="none" strike="noStrike">
              <a:solidFill>
                <a:srgbClr val="000000"/>
              </a:solidFill>
              <a:latin typeface="Arial"/>
              <a:ea typeface="Arial"/>
              <a:cs typeface="Arial"/>
              <a:sym typeface="Arial"/>
            </a:endParaRPr>
          </a:p>
        </p:txBody>
      </p:sp>
      <p:sp>
        <p:nvSpPr>
          <p:cNvPr id="668" name="Google Shape;668;p59"/>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669" name="Google Shape;669;p59"/>
          <p:cNvSpPr txBox="1"/>
          <p:nvPr/>
        </p:nvSpPr>
        <p:spPr>
          <a:xfrm>
            <a:off x="500062" y="838200"/>
            <a:ext cx="8077200" cy="49545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Times"/>
              <a:buChar char="•"/>
            </a:pPr>
            <a:r>
              <a:rPr b="0" i="0" lang="en-US" sz="2200" u="none" cap="none" strike="noStrike">
                <a:solidFill>
                  <a:schemeClr val="dk1"/>
                </a:solidFill>
                <a:latin typeface="Times"/>
                <a:ea typeface="Times"/>
                <a:cs typeface="Times"/>
                <a:sym typeface="Times"/>
              </a:rPr>
              <a:t>Due to the shape and the location of the curve for the commercial unit in the forward-bias region there will be a resistance associated with the diode that is greater than 0 .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200"/>
              <a:buFont typeface="Times"/>
              <a:buChar char="•"/>
            </a:pPr>
            <a:r>
              <a:rPr b="0" i="0" lang="en-US" sz="2200" u="none" cap="none" strike="noStrike">
                <a:solidFill>
                  <a:schemeClr val="dk1"/>
                </a:solidFill>
                <a:latin typeface="Times"/>
                <a:ea typeface="Times"/>
                <a:cs typeface="Times"/>
                <a:sym typeface="Times"/>
              </a:rPr>
              <a:t>However, if that resistance is small enough compared to other resistors of the network in series with the diode, it is often a good approximation to simply assume the resistance of the commercial unit is 0 .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200"/>
              <a:buFont typeface="Times"/>
              <a:buChar char="•"/>
            </a:pPr>
            <a:r>
              <a:rPr b="0" i="0" lang="en-US" sz="2200" u="none" cap="none" strike="noStrike">
                <a:solidFill>
                  <a:schemeClr val="dk1"/>
                </a:solidFill>
                <a:latin typeface="Times"/>
                <a:ea typeface="Times"/>
                <a:cs typeface="Times"/>
                <a:sym typeface="Times"/>
              </a:rPr>
              <a:t>In the reverse-bias region, if we assume the reverse saturation current is so small it can be approximated as 0 mA, we have the same open-circuit equivalence provided by the open switch.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2200"/>
              <a:buFont typeface="Times"/>
              <a:buChar char="•"/>
            </a:pPr>
            <a:r>
              <a:rPr b="0" i="0" lang="en-US" sz="2200" u="none" cap="none" strike="noStrike">
                <a:solidFill>
                  <a:schemeClr val="dk1"/>
                </a:solidFill>
                <a:latin typeface="Times"/>
                <a:ea typeface="Times"/>
                <a:cs typeface="Times"/>
                <a:sym typeface="Times"/>
              </a:rPr>
              <a:t>The result, therefore, is that there are sufficient similarities between the ideal switch and the semiconductor diode to make it an effective electronic device. </a:t>
            </a:r>
            <a:endParaRPr b="0" i="0" sz="1400" u="none" cap="none" strike="noStrike">
              <a:solidFill>
                <a:srgbClr val="000000"/>
              </a:solidFill>
              <a:latin typeface="Arial"/>
              <a:ea typeface="Arial"/>
              <a:cs typeface="Arial"/>
              <a:sym typeface="Arial"/>
            </a:endParaRPr>
          </a:p>
        </p:txBody>
      </p:sp>
      <p:sp>
        <p:nvSpPr>
          <p:cNvPr id="670" name="Google Shape;670;p5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0"/>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76" name="Google Shape;676;p6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77" name="Google Shape;677;p60"/>
          <p:cNvSpPr txBox="1"/>
          <p:nvPr/>
        </p:nvSpPr>
        <p:spPr>
          <a:xfrm>
            <a:off x="152400" y="1524000"/>
            <a:ext cx="8763000"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As the operating point of a diode moves from one region to another the resistance of the diode will also change due to the nonlinear shape of the characteristic curve.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Semiconductors act differently to DC and AC currents. There are 3 types of resistances.</a:t>
            </a:r>
            <a:br>
              <a:rPr b="0" i="0" lang="en-US" sz="1800" u="none" cap="none" strike="noStrike">
                <a:solidFill>
                  <a:schemeClr val="dk1"/>
                </a:solidFill>
                <a:latin typeface="Times"/>
                <a:ea typeface="Times"/>
                <a:cs typeface="Times"/>
                <a:sym typeface="Times"/>
              </a:rPr>
            </a:b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 DC or Static Resistance</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 AC or Dynamic Resistance</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 Average AC Resistance</a:t>
            </a:r>
            <a:endParaRPr b="0" i="0" sz="1400" u="none" cap="none" strike="noStrike">
              <a:solidFill>
                <a:srgbClr val="000000"/>
              </a:solidFill>
              <a:latin typeface="Arial"/>
              <a:ea typeface="Arial"/>
              <a:cs typeface="Arial"/>
              <a:sym typeface="Arial"/>
            </a:endParaRPr>
          </a:p>
        </p:txBody>
      </p:sp>
      <p:sp>
        <p:nvSpPr>
          <p:cNvPr id="678" name="Google Shape;678;p60"/>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Resistance Levels</a:t>
            </a:r>
            <a:endParaRPr b="0" i="0" sz="1400" u="none" cap="none" strike="noStrike">
              <a:solidFill>
                <a:srgbClr val="000000"/>
              </a:solidFill>
              <a:latin typeface="Arial"/>
              <a:ea typeface="Arial"/>
              <a:cs typeface="Arial"/>
              <a:sym typeface="Arial"/>
            </a:endParaRPr>
          </a:p>
        </p:txBody>
      </p:sp>
      <p:sp>
        <p:nvSpPr>
          <p:cNvPr id="679" name="Google Shape;679;p60"/>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680" name="Google Shape;680;p6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1"/>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86" name="Google Shape;686;p6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87" name="Google Shape;687;p61"/>
          <p:cNvSpPr txBox="1"/>
          <p:nvPr/>
        </p:nvSpPr>
        <p:spPr>
          <a:xfrm>
            <a:off x="26987" y="4695825"/>
            <a:ext cx="9144000" cy="15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For a specific applied DC voltage V</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the diode will have a specific current I</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and a specific resistance R</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The amount of resistance R</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depends on the applied DC voltage.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higher the current through a diode, the lower is the dc resistance level.</a:t>
            </a:r>
            <a:r>
              <a:rPr b="0" i="0" lang="en-US" sz="18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688" name="Google Shape;688;p61"/>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DC or Static Resistance</a:t>
            </a:r>
            <a:endParaRPr b="0" i="0" sz="1400" u="none" cap="none" strike="noStrike">
              <a:solidFill>
                <a:srgbClr val="000000"/>
              </a:solidFill>
              <a:latin typeface="Arial"/>
              <a:ea typeface="Arial"/>
              <a:cs typeface="Arial"/>
              <a:sym typeface="Arial"/>
            </a:endParaRPr>
          </a:p>
        </p:txBody>
      </p:sp>
      <p:sp>
        <p:nvSpPr>
          <p:cNvPr id="689" name="Google Shape;689;p61"/>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descr="D:\Art\boy_f_01030.jpg" id="690" name="Google Shape;690;p61"/>
          <p:cNvPicPr preferRelativeResize="0"/>
          <p:nvPr/>
        </p:nvPicPr>
        <p:blipFill rotWithShape="1">
          <a:blip r:embed="rId3">
            <a:alphaModFix/>
          </a:blip>
          <a:srcRect b="0" l="0" r="0" t="0"/>
          <a:stretch/>
        </p:blipFill>
        <p:spPr>
          <a:xfrm>
            <a:off x="1774825" y="685800"/>
            <a:ext cx="5029200" cy="3348037"/>
          </a:xfrm>
          <a:prstGeom prst="rect">
            <a:avLst/>
          </a:prstGeom>
          <a:noFill/>
          <a:ln>
            <a:noFill/>
          </a:ln>
        </p:spPr>
      </p:pic>
      <p:sp>
        <p:nvSpPr>
          <p:cNvPr id="691" name="Google Shape;691;p61"/>
          <p:cNvSpPr txBox="1"/>
          <p:nvPr/>
        </p:nvSpPr>
        <p:spPr>
          <a:xfrm>
            <a:off x="2590800" y="4191000"/>
            <a:ext cx="5638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a:t>
            </a:r>
            <a:r>
              <a:rPr b="0" i="0" lang="en-US" sz="1800" u="none" cap="none" strike="noStrike">
                <a:solidFill>
                  <a:schemeClr val="accent1"/>
                </a:solidFill>
                <a:latin typeface="Times"/>
                <a:ea typeface="Times"/>
                <a:cs typeface="Times"/>
                <a:sym typeface="Times"/>
              </a:rPr>
              <a:t>[Formula 1.4]</a:t>
            </a:r>
            <a:endParaRPr b="0" i="0" sz="1400" u="none" cap="none" strike="noStrike">
              <a:solidFill>
                <a:srgbClr val="000000"/>
              </a:solidFill>
              <a:latin typeface="Arial"/>
              <a:ea typeface="Arial"/>
              <a:cs typeface="Arial"/>
              <a:sym typeface="Arial"/>
            </a:endParaRPr>
          </a:p>
        </p:txBody>
      </p:sp>
      <p:pic>
        <p:nvPicPr>
          <p:cNvPr id="692" name="Google Shape;692;p61"/>
          <p:cNvPicPr preferRelativeResize="0"/>
          <p:nvPr/>
        </p:nvPicPr>
        <p:blipFill rotWithShape="1">
          <a:blip r:embed="rId4">
            <a:alphaModFix/>
          </a:blip>
          <a:srcRect b="0" l="0" r="0" t="0"/>
          <a:stretch/>
        </p:blipFill>
        <p:spPr>
          <a:xfrm>
            <a:off x="3581400" y="4038600"/>
            <a:ext cx="914400" cy="661987"/>
          </a:xfrm>
          <a:prstGeom prst="rect">
            <a:avLst/>
          </a:prstGeom>
          <a:noFill/>
          <a:ln>
            <a:noFill/>
          </a:ln>
        </p:spPr>
      </p:pic>
      <p:sp>
        <p:nvSpPr>
          <p:cNvPr id="693" name="Google Shape;693;p6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nvSpPr>
        <p:spPr>
          <a:xfrm>
            <a:off x="68262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Timelines</a:t>
            </a:r>
            <a:endParaRPr b="0" i="0" sz="1400" u="none" cap="none" strike="noStrike">
              <a:solidFill>
                <a:srgbClr val="000000"/>
              </a:solidFill>
              <a:latin typeface="Arial"/>
              <a:ea typeface="Arial"/>
              <a:cs typeface="Arial"/>
              <a:sym typeface="Arial"/>
            </a:endParaRPr>
          </a:p>
        </p:txBody>
      </p:sp>
      <p:sp>
        <p:nvSpPr>
          <p:cNvPr id="130" name="Google Shape;130;p1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131" name="Google Shape;131;p17"/>
          <p:cNvPicPr preferRelativeResize="0"/>
          <p:nvPr/>
        </p:nvPicPr>
        <p:blipFill rotWithShape="1">
          <a:blip r:embed="rId3">
            <a:alphaModFix/>
          </a:blip>
          <a:srcRect b="0" l="0" r="0" t="0"/>
          <a:stretch/>
        </p:blipFill>
        <p:spPr>
          <a:xfrm>
            <a:off x="457200" y="1455737"/>
            <a:ext cx="4114800" cy="344487"/>
          </a:xfrm>
          <a:prstGeom prst="rect">
            <a:avLst/>
          </a:prstGeom>
          <a:noFill/>
          <a:ln>
            <a:noFill/>
          </a:ln>
        </p:spPr>
      </p:pic>
      <p:pic>
        <p:nvPicPr>
          <p:cNvPr id="132" name="Google Shape;132;p17"/>
          <p:cNvPicPr preferRelativeResize="0"/>
          <p:nvPr/>
        </p:nvPicPr>
        <p:blipFill rotWithShape="1">
          <a:blip r:embed="rId4">
            <a:alphaModFix/>
          </a:blip>
          <a:srcRect b="0" l="0" r="0" t="0"/>
          <a:stretch/>
        </p:blipFill>
        <p:spPr>
          <a:xfrm>
            <a:off x="457200" y="2171700"/>
            <a:ext cx="7848600" cy="628650"/>
          </a:xfrm>
          <a:prstGeom prst="rect">
            <a:avLst/>
          </a:prstGeom>
          <a:noFill/>
          <a:ln>
            <a:noFill/>
          </a:ln>
        </p:spPr>
      </p:pic>
      <p:pic>
        <p:nvPicPr>
          <p:cNvPr id="133" name="Google Shape;133;p17"/>
          <p:cNvPicPr preferRelativeResize="0"/>
          <p:nvPr/>
        </p:nvPicPr>
        <p:blipFill rotWithShape="1">
          <a:blip r:embed="rId5">
            <a:alphaModFix/>
          </a:blip>
          <a:srcRect b="0" l="0" r="0" t="0"/>
          <a:stretch/>
        </p:blipFill>
        <p:spPr>
          <a:xfrm>
            <a:off x="457200" y="3084512"/>
            <a:ext cx="6629400" cy="368300"/>
          </a:xfrm>
          <a:prstGeom prst="rect">
            <a:avLst/>
          </a:prstGeom>
          <a:noFill/>
          <a:ln>
            <a:noFill/>
          </a:ln>
        </p:spPr>
      </p:pic>
      <p:pic>
        <p:nvPicPr>
          <p:cNvPr id="134" name="Google Shape;134;p17"/>
          <p:cNvPicPr preferRelativeResize="0"/>
          <p:nvPr/>
        </p:nvPicPr>
        <p:blipFill rotWithShape="1">
          <a:blip r:embed="rId6">
            <a:alphaModFix/>
          </a:blip>
          <a:srcRect b="0" l="0" r="0" t="0"/>
          <a:stretch/>
        </p:blipFill>
        <p:spPr>
          <a:xfrm>
            <a:off x="457200" y="3741737"/>
            <a:ext cx="7848600" cy="687387"/>
          </a:xfrm>
          <a:prstGeom prst="rect">
            <a:avLst/>
          </a:prstGeom>
          <a:noFill/>
          <a:ln>
            <a:noFill/>
          </a:ln>
        </p:spPr>
      </p:pic>
      <p:pic>
        <p:nvPicPr>
          <p:cNvPr id="135" name="Google Shape;135;p17"/>
          <p:cNvPicPr preferRelativeResize="0"/>
          <p:nvPr/>
        </p:nvPicPr>
        <p:blipFill rotWithShape="1">
          <a:blip r:embed="rId7">
            <a:alphaModFix/>
          </a:blip>
          <a:srcRect b="0" l="0" r="0" t="0"/>
          <a:stretch/>
        </p:blipFill>
        <p:spPr>
          <a:xfrm>
            <a:off x="466725" y="4652962"/>
            <a:ext cx="6238875" cy="423862"/>
          </a:xfrm>
          <a:prstGeom prst="rect">
            <a:avLst/>
          </a:prstGeom>
          <a:noFill/>
          <a:ln>
            <a:noFill/>
          </a:ln>
        </p:spPr>
      </p:pic>
      <p:pic>
        <p:nvPicPr>
          <p:cNvPr id="136" name="Google Shape;136;p17"/>
          <p:cNvPicPr preferRelativeResize="0"/>
          <p:nvPr/>
        </p:nvPicPr>
        <p:blipFill rotWithShape="1">
          <a:blip r:embed="rId8">
            <a:alphaModFix/>
          </a:blip>
          <a:srcRect b="0" l="0" r="0" t="0"/>
          <a:stretch/>
        </p:blipFill>
        <p:spPr>
          <a:xfrm>
            <a:off x="476250" y="5272087"/>
            <a:ext cx="6915150" cy="366712"/>
          </a:xfrm>
          <a:prstGeom prst="rect">
            <a:avLst/>
          </a:prstGeom>
          <a:noFill/>
          <a:ln>
            <a:noFill/>
          </a:ln>
        </p:spPr>
      </p:pic>
      <p:pic>
        <p:nvPicPr>
          <p:cNvPr descr="File:Lee De Forest with Audion tubes.jpg - Wikimedia Commons" id="137" name="Google Shape;137;p17"/>
          <p:cNvPicPr preferRelativeResize="0"/>
          <p:nvPr/>
        </p:nvPicPr>
        <p:blipFill rotWithShape="1">
          <a:blip r:embed="rId9">
            <a:alphaModFix/>
          </a:blip>
          <a:srcRect b="0" l="0" r="0" t="0"/>
          <a:stretch/>
        </p:blipFill>
        <p:spPr>
          <a:xfrm>
            <a:off x="3048000" y="2743200"/>
            <a:ext cx="2865437" cy="3076575"/>
          </a:xfrm>
          <a:prstGeom prst="rect">
            <a:avLst/>
          </a:prstGeom>
          <a:noFill/>
          <a:ln>
            <a:noFill/>
          </a:ln>
        </p:spPr>
      </p:pic>
      <p:pic>
        <p:nvPicPr>
          <p:cNvPr descr="https://www.crtsite.com/image/5BKPV1.jpg" id="138" name="Google Shape;138;p17"/>
          <p:cNvPicPr preferRelativeResize="0"/>
          <p:nvPr/>
        </p:nvPicPr>
        <p:blipFill rotWithShape="1">
          <a:blip r:embed="rId10">
            <a:alphaModFix/>
          </a:blip>
          <a:srcRect b="0" l="0" r="0" t="0"/>
          <a:stretch/>
        </p:blipFill>
        <p:spPr>
          <a:xfrm>
            <a:off x="3124200" y="914400"/>
            <a:ext cx="2857500" cy="1914525"/>
          </a:xfrm>
          <a:prstGeom prst="rect">
            <a:avLst/>
          </a:prstGeom>
          <a:noFill/>
          <a:ln>
            <a:noFill/>
          </a:ln>
        </p:spPr>
      </p:pic>
      <p:pic>
        <p:nvPicPr>
          <p:cNvPr descr="https://i.pinimg.com/originals/95/b7/03/95b70307bbdc6958f616c9648c781a0f.jpg" id="139" name="Google Shape;139;p17"/>
          <p:cNvPicPr preferRelativeResize="0"/>
          <p:nvPr/>
        </p:nvPicPr>
        <p:blipFill rotWithShape="1">
          <a:blip r:embed="rId11">
            <a:alphaModFix/>
          </a:blip>
          <a:srcRect b="0" l="0" r="0" t="0"/>
          <a:stretch/>
        </p:blipFill>
        <p:spPr>
          <a:xfrm>
            <a:off x="798512" y="304800"/>
            <a:ext cx="3222625" cy="3019425"/>
          </a:xfrm>
          <a:prstGeom prst="rect">
            <a:avLst/>
          </a:prstGeom>
          <a:noFill/>
          <a:ln>
            <a:noFill/>
          </a:ln>
        </p:spPr>
      </p:pic>
      <p:pic>
        <p:nvPicPr>
          <p:cNvPr descr="transistors1.jpg" id="140" name="Google Shape;140;p17"/>
          <p:cNvPicPr preferRelativeResize="0"/>
          <p:nvPr/>
        </p:nvPicPr>
        <p:blipFill rotWithShape="1">
          <a:blip r:embed="rId12">
            <a:alphaModFix/>
          </a:blip>
          <a:srcRect b="0" l="0" r="0" t="0"/>
          <a:stretch/>
        </p:blipFill>
        <p:spPr>
          <a:xfrm>
            <a:off x="4989512" y="304800"/>
            <a:ext cx="3695700" cy="3000375"/>
          </a:xfrm>
          <a:prstGeom prst="rect">
            <a:avLst/>
          </a:prstGeom>
          <a:noFill/>
          <a:ln>
            <a:noFill/>
          </a:ln>
        </p:spPr>
      </p:pic>
      <p:pic>
        <p:nvPicPr>
          <p:cNvPr descr="https://upload.wikimedia.org/wikipedia/en/4/42/Kilby_solid_circuit.jpg" id="141" name="Google Shape;141;p17"/>
          <p:cNvPicPr preferRelativeResize="0"/>
          <p:nvPr/>
        </p:nvPicPr>
        <p:blipFill rotWithShape="1">
          <a:blip r:embed="rId13">
            <a:alphaModFix/>
          </a:blip>
          <a:srcRect b="0" l="0" r="0" t="0"/>
          <a:stretch/>
        </p:blipFill>
        <p:spPr>
          <a:xfrm>
            <a:off x="4567237" y="879475"/>
            <a:ext cx="3686175" cy="2447925"/>
          </a:xfrm>
          <a:prstGeom prst="rect">
            <a:avLst/>
          </a:prstGeom>
          <a:noFill/>
          <a:ln>
            <a:noFill/>
          </a:ln>
        </p:spPr>
      </p:pic>
      <p:pic>
        <p:nvPicPr>
          <p:cNvPr descr="https://upload.wikimedia.org/wikipedia/en/c/cc/Jack_Kilby.jpg" id="142" name="Google Shape;142;p17"/>
          <p:cNvPicPr preferRelativeResize="0"/>
          <p:nvPr/>
        </p:nvPicPr>
        <p:blipFill rotWithShape="1">
          <a:blip r:embed="rId14">
            <a:alphaModFix/>
          </a:blip>
          <a:srcRect b="0" l="0" r="0" t="0"/>
          <a:stretch/>
        </p:blipFill>
        <p:spPr>
          <a:xfrm>
            <a:off x="1266825" y="612775"/>
            <a:ext cx="2286000" cy="3257550"/>
          </a:xfrm>
          <a:prstGeom prst="rect">
            <a:avLst/>
          </a:prstGeom>
          <a:noFill/>
          <a:ln>
            <a:noFill/>
          </a:ln>
        </p:spPr>
      </p:pic>
      <p:pic>
        <p:nvPicPr>
          <p:cNvPr descr="Geometry of Electron Discovered for First Time | NewsClick" id="143" name="Google Shape;143;p17"/>
          <p:cNvPicPr preferRelativeResize="0"/>
          <p:nvPr/>
        </p:nvPicPr>
        <p:blipFill rotWithShape="1">
          <a:blip r:embed="rId15">
            <a:alphaModFix/>
          </a:blip>
          <a:srcRect b="0" l="0" r="0" t="0"/>
          <a:stretch/>
        </p:blipFill>
        <p:spPr>
          <a:xfrm>
            <a:off x="4724400" y="3886200"/>
            <a:ext cx="3960812" cy="2476500"/>
          </a:xfrm>
          <a:prstGeom prst="rect">
            <a:avLst/>
          </a:prstGeom>
          <a:noFill/>
          <a:ln>
            <a:noFill/>
          </a:ln>
        </p:spPr>
      </p:pic>
      <p:pic>
        <p:nvPicPr>
          <p:cNvPr descr="Joseph John Thomson - Missing the Forest for the Tree: A Worldview ..." id="144" name="Google Shape;144;p17"/>
          <p:cNvPicPr preferRelativeResize="0"/>
          <p:nvPr/>
        </p:nvPicPr>
        <p:blipFill rotWithShape="1">
          <a:blip r:embed="rId16">
            <a:alphaModFix/>
          </a:blip>
          <a:srcRect b="0" l="0" r="0" t="0"/>
          <a:stretch/>
        </p:blipFill>
        <p:spPr>
          <a:xfrm>
            <a:off x="476250" y="3903662"/>
            <a:ext cx="3352800" cy="2346325"/>
          </a:xfrm>
          <a:prstGeom prst="rect">
            <a:avLst/>
          </a:prstGeom>
          <a:noFill/>
          <a:ln>
            <a:noFill/>
          </a:ln>
        </p:spPr>
      </p:pic>
      <p:sp>
        <p:nvSpPr>
          <p:cNvPr id="145" name="Google Shape;145;p1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1"/>
                                        </p:tgtEl>
                                      </p:cBhvr>
                                    </p:animEffect>
                                    <p:set>
                                      <p:cBhvr>
                                        <p:cTn dur="1" fill="hold">
                                          <p:stCondLst>
                                            <p:cond delay="1000"/>
                                          </p:stCondLst>
                                        </p:cTn>
                                        <p:tgtEl>
                                          <p:spTgt spid="1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2"/>
                                        </p:tgtEl>
                                      </p:cBhvr>
                                    </p:animEffect>
                                    <p:set>
                                      <p:cBhvr>
                                        <p:cTn dur="1" fill="hold">
                                          <p:stCondLst>
                                            <p:cond delay="1000"/>
                                          </p:stCondLst>
                                        </p:cTn>
                                        <p:tgtEl>
                                          <p:spTgt spid="1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2"/>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699" name="Google Shape;699;p6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00" name="Google Shape;700;p62"/>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AC or Dynamic Resistance</a:t>
            </a:r>
            <a:endParaRPr b="0" i="0" sz="1400" u="none" cap="none" strike="noStrike">
              <a:solidFill>
                <a:srgbClr val="000000"/>
              </a:solidFill>
              <a:latin typeface="Arial"/>
              <a:ea typeface="Arial"/>
              <a:cs typeface="Arial"/>
              <a:sym typeface="Arial"/>
            </a:endParaRPr>
          </a:p>
        </p:txBody>
      </p:sp>
      <p:sp>
        <p:nvSpPr>
          <p:cNvPr id="701" name="Google Shape;701;p62"/>
          <p:cNvSpPr txBox="1"/>
          <p:nvPr/>
        </p:nvSpPr>
        <p:spPr>
          <a:xfrm>
            <a:off x="67056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702" name="Google Shape;702;p62"/>
          <p:cNvSpPr txBox="1"/>
          <p:nvPr/>
        </p:nvSpPr>
        <p:spPr>
          <a:xfrm>
            <a:off x="304800" y="914400"/>
            <a:ext cx="8686800" cy="10001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If a sinusoidal rather than a dc input is applied, the situation will change completely.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varying input will move the instantaneous operating point up and down a region of the characteristics and thus defines a specific change in current and voltage</a:t>
            </a:r>
            <a:endParaRPr b="0" i="0" sz="1400" u="none" cap="none" strike="noStrike">
              <a:solidFill>
                <a:srgbClr val="000000"/>
              </a:solidFill>
              <a:latin typeface="Arial"/>
              <a:ea typeface="Arial"/>
              <a:cs typeface="Arial"/>
              <a:sym typeface="Arial"/>
            </a:endParaRPr>
          </a:p>
        </p:txBody>
      </p:sp>
      <p:pic>
        <p:nvPicPr>
          <p:cNvPr id="703" name="Google Shape;703;p62"/>
          <p:cNvPicPr preferRelativeResize="0"/>
          <p:nvPr/>
        </p:nvPicPr>
        <p:blipFill rotWithShape="1">
          <a:blip r:embed="rId3">
            <a:alphaModFix/>
          </a:blip>
          <a:srcRect b="0" l="0" r="0" t="0"/>
          <a:stretch/>
        </p:blipFill>
        <p:spPr>
          <a:xfrm>
            <a:off x="5081587" y="2057400"/>
            <a:ext cx="2081212" cy="2794000"/>
          </a:xfrm>
          <a:prstGeom prst="rect">
            <a:avLst/>
          </a:prstGeom>
          <a:noFill/>
          <a:ln>
            <a:noFill/>
          </a:ln>
        </p:spPr>
      </p:pic>
      <p:pic>
        <p:nvPicPr>
          <p:cNvPr id="704" name="Google Shape;704;p62"/>
          <p:cNvPicPr preferRelativeResize="0"/>
          <p:nvPr/>
        </p:nvPicPr>
        <p:blipFill rotWithShape="1">
          <a:blip r:embed="rId4">
            <a:alphaModFix/>
          </a:blip>
          <a:srcRect b="0" l="0" r="0" t="0"/>
          <a:stretch/>
        </p:blipFill>
        <p:spPr>
          <a:xfrm>
            <a:off x="6858000" y="2209800"/>
            <a:ext cx="1736725" cy="2184400"/>
          </a:xfrm>
          <a:prstGeom prst="rect">
            <a:avLst/>
          </a:prstGeom>
          <a:noFill/>
          <a:ln>
            <a:noFill/>
          </a:ln>
        </p:spPr>
      </p:pic>
      <p:sp>
        <p:nvSpPr>
          <p:cNvPr id="705" name="Google Shape;705;p62"/>
          <p:cNvSpPr txBox="1"/>
          <p:nvPr/>
        </p:nvSpPr>
        <p:spPr>
          <a:xfrm>
            <a:off x="304800" y="1981200"/>
            <a:ext cx="5105400" cy="30162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With no applied varying signal, the point of operation would be the </a:t>
            </a:r>
            <a:r>
              <a:rPr b="0" i="1" lang="en-US" sz="1800" u="none" cap="none" strike="noStrike">
                <a:solidFill>
                  <a:schemeClr val="dk1"/>
                </a:solidFill>
                <a:latin typeface="Times"/>
                <a:ea typeface="Times"/>
                <a:cs typeface="Times"/>
                <a:sym typeface="Times"/>
              </a:rPr>
              <a:t>Q </a:t>
            </a:r>
            <a:r>
              <a:rPr b="0" i="0" lang="en-US" sz="1800" u="none" cap="none" strike="noStrike">
                <a:solidFill>
                  <a:schemeClr val="dk1"/>
                </a:solidFill>
                <a:latin typeface="Times"/>
                <a:ea typeface="Times"/>
                <a:cs typeface="Times"/>
                <a:sym typeface="Times"/>
              </a:rPr>
              <a:t>-point, determined by the applied dc levels.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designation </a:t>
            </a:r>
            <a:r>
              <a:rPr b="0" i="1" lang="en-US" sz="1800" u="none" cap="none" strike="noStrike">
                <a:solidFill>
                  <a:schemeClr val="dk1"/>
                </a:solidFill>
                <a:latin typeface="Times"/>
                <a:ea typeface="Times"/>
                <a:cs typeface="Times"/>
                <a:sym typeface="Times"/>
              </a:rPr>
              <a:t>Q-point </a:t>
            </a:r>
            <a:r>
              <a:rPr b="0" i="0" lang="en-US" sz="1800" u="none" cap="none" strike="noStrike">
                <a:solidFill>
                  <a:schemeClr val="dk1"/>
                </a:solidFill>
                <a:latin typeface="Times"/>
                <a:ea typeface="Times"/>
                <a:cs typeface="Times"/>
                <a:sym typeface="Times"/>
              </a:rPr>
              <a:t>is derived from the word </a:t>
            </a:r>
            <a:r>
              <a:rPr b="0" i="1" lang="en-US" sz="1800" u="none" cap="none" strike="noStrike">
                <a:solidFill>
                  <a:schemeClr val="dk1"/>
                </a:solidFill>
                <a:latin typeface="Times"/>
                <a:ea typeface="Times"/>
                <a:cs typeface="Times"/>
                <a:sym typeface="Times"/>
              </a:rPr>
              <a:t>quiescent</a:t>
            </a:r>
            <a:r>
              <a:rPr b="0" i="0" lang="en-US" sz="1800" u="none" cap="none" strike="noStrike">
                <a:solidFill>
                  <a:schemeClr val="dk1"/>
                </a:solidFill>
                <a:latin typeface="Times"/>
                <a:ea typeface="Times"/>
                <a:cs typeface="Times"/>
                <a:sym typeface="Times"/>
              </a:rPr>
              <a:t>, which means “still or unvarying.”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 straight line drawn tangent to the curve through the </a:t>
            </a:r>
            <a:r>
              <a:rPr b="0" i="1" lang="en-US" sz="1800" u="none" cap="none" strike="noStrike">
                <a:solidFill>
                  <a:schemeClr val="dk1"/>
                </a:solidFill>
                <a:latin typeface="Times"/>
                <a:ea typeface="Times"/>
                <a:cs typeface="Times"/>
                <a:sym typeface="Times"/>
              </a:rPr>
              <a:t>Q </a:t>
            </a:r>
            <a:r>
              <a:rPr b="0" i="0" lang="en-US" sz="1800" u="none" cap="none" strike="noStrike">
                <a:solidFill>
                  <a:schemeClr val="dk1"/>
                </a:solidFill>
                <a:latin typeface="Times"/>
                <a:ea typeface="Times"/>
                <a:cs typeface="Times"/>
                <a:sym typeface="Times"/>
              </a:rPr>
              <a:t>-point will define a particular change in voltage and current that can be used to determine the </a:t>
            </a:r>
            <a:r>
              <a:rPr b="0" i="1" lang="en-US" sz="1800" u="none" cap="none" strike="noStrike">
                <a:solidFill>
                  <a:schemeClr val="dk1"/>
                </a:solidFill>
                <a:latin typeface="Times"/>
                <a:ea typeface="Times"/>
                <a:cs typeface="Times"/>
                <a:sym typeface="Times"/>
              </a:rPr>
              <a:t>ac </a:t>
            </a:r>
            <a:r>
              <a:rPr b="0" i="0" lang="en-US" sz="1800" u="none" cap="none" strike="noStrike">
                <a:solidFill>
                  <a:schemeClr val="dk1"/>
                </a:solidFill>
                <a:latin typeface="Times"/>
                <a:ea typeface="Times"/>
                <a:cs typeface="Times"/>
                <a:sym typeface="Times"/>
              </a:rPr>
              <a:t>or </a:t>
            </a:r>
            <a:r>
              <a:rPr b="0" i="1" lang="en-US" sz="1800" u="none" cap="none" strike="noStrike">
                <a:solidFill>
                  <a:schemeClr val="dk1"/>
                </a:solidFill>
                <a:latin typeface="Times"/>
                <a:ea typeface="Times"/>
                <a:cs typeface="Times"/>
                <a:sym typeface="Times"/>
              </a:rPr>
              <a:t>dynamic </a:t>
            </a:r>
            <a:r>
              <a:rPr b="0" i="0" lang="en-US" sz="1800" u="none" cap="none" strike="noStrike">
                <a:solidFill>
                  <a:schemeClr val="dk1"/>
                </a:solidFill>
                <a:latin typeface="Times"/>
                <a:ea typeface="Times"/>
                <a:cs typeface="Times"/>
                <a:sym typeface="Times"/>
              </a:rPr>
              <a:t>resistance for this region of the diode characteristics</a:t>
            </a:r>
            <a:endParaRPr b="0" i="0" sz="1400" u="none" cap="none" strike="noStrike">
              <a:solidFill>
                <a:srgbClr val="000000"/>
              </a:solidFill>
              <a:latin typeface="Arial"/>
              <a:ea typeface="Arial"/>
              <a:cs typeface="Arial"/>
              <a:sym typeface="Arial"/>
            </a:endParaRPr>
          </a:p>
        </p:txBody>
      </p:sp>
      <p:pic>
        <p:nvPicPr>
          <p:cNvPr id="706" name="Google Shape;706;p62"/>
          <p:cNvPicPr preferRelativeResize="0"/>
          <p:nvPr/>
        </p:nvPicPr>
        <p:blipFill rotWithShape="1">
          <a:blip r:embed="rId5">
            <a:alphaModFix/>
          </a:blip>
          <a:srcRect b="0" l="0" r="0" t="0"/>
          <a:stretch/>
        </p:blipFill>
        <p:spPr>
          <a:xfrm>
            <a:off x="2514600" y="5105400"/>
            <a:ext cx="914400" cy="542925"/>
          </a:xfrm>
          <a:prstGeom prst="rect">
            <a:avLst/>
          </a:prstGeom>
          <a:noFill/>
          <a:ln>
            <a:noFill/>
          </a:ln>
        </p:spPr>
      </p:pic>
      <p:sp>
        <p:nvSpPr>
          <p:cNvPr id="707" name="Google Shape;707;p62"/>
          <p:cNvSpPr txBox="1"/>
          <p:nvPr/>
        </p:nvSpPr>
        <p:spPr>
          <a:xfrm>
            <a:off x="4448175" y="5192712"/>
            <a:ext cx="14668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1.5]</a:t>
            </a:r>
            <a:endParaRPr b="0" i="0" sz="1400" u="none" cap="none" strike="noStrike">
              <a:solidFill>
                <a:srgbClr val="000000"/>
              </a:solidFill>
              <a:latin typeface="Arial"/>
              <a:ea typeface="Arial"/>
              <a:cs typeface="Arial"/>
              <a:sym typeface="Arial"/>
            </a:endParaRPr>
          </a:p>
        </p:txBody>
      </p:sp>
      <p:sp>
        <p:nvSpPr>
          <p:cNvPr id="708" name="Google Shape;708;p62"/>
          <p:cNvSpPr txBox="1"/>
          <p:nvPr/>
        </p:nvSpPr>
        <p:spPr>
          <a:xfrm>
            <a:off x="630237" y="5638800"/>
            <a:ext cx="72136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Where  Δ  signifies a finite change in the quantity.</a:t>
            </a:r>
            <a:endParaRPr b="0" i="0" sz="1400" u="none" cap="none" strike="noStrike">
              <a:solidFill>
                <a:srgbClr val="000000"/>
              </a:solidFill>
              <a:latin typeface="Arial"/>
              <a:ea typeface="Arial"/>
              <a:cs typeface="Arial"/>
              <a:sym typeface="Arial"/>
            </a:endParaRPr>
          </a:p>
        </p:txBody>
      </p:sp>
      <p:sp>
        <p:nvSpPr>
          <p:cNvPr id="709" name="Google Shape;709;p62"/>
          <p:cNvSpPr txBox="1"/>
          <p:nvPr/>
        </p:nvSpPr>
        <p:spPr>
          <a:xfrm>
            <a:off x="309562" y="6013450"/>
            <a:ext cx="868203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1" i="1" lang="en-US" sz="1600" u="none" cap="none" strike="noStrike">
                <a:solidFill>
                  <a:schemeClr val="dk1"/>
                </a:solidFill>
                <a:latin typeface="Times"/>
                <a:ea typeface="Times"/>
                <a:cs typeface="Times"/>
                <a:sym typeface="Times"/>
              </a:rPr>
              <a:t>The lower the Q-point of operation (smaller current or lower voltage), the higher is the ac resistance.</a:t>
            </a:r>
            <a:endParaRPr b="0" i="0" sz="1400" u="none" cap="none" strike="noStrike">
              <a:solidFill>
                <a:srgbClr val="000000"/>
              </a:solidFill>
              <a:latin typeface="Arial"/>
              <a:ea typeface="Arial"/>
              <a:cs typeface="Arial"/>
              <a:sym typeface="Arial"/>
            </a:endParaRPr>
          </a:p>
        </p:txBody>
      </p:sp>
      <p:sp>
        <p:nvSpPr>
          <p:cNvPr id="710" name="Google Shape;710;p6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3"/>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16" name="Google Shape;716;p6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17" name="Google Shape;717;p63"/>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AC or Dynamic Resistance</a:t>
            </a:r>
            <a:endParaRPr b="0" i="0" sz="1400" u="none" cap="none" strike="noStrike">
              <a:solidFill>
                <a:srgbClr val="000000"/>
              </a:solidFill>
              <a:latin typeface="Arial"/>
              <a:ea typeface="Arial"/>
              <a:cs typeface="Arial"/>
              <a:sym typeface="Arial"/>
            </a:endParaRPr>
          </a:p>
        </p:txBody>
      </p:sp>
      <p:sp>
        <p:nvSpPr>
          <p:cNvPr id="718" name="Google Shape;718;p63"/>
          <p:cNvSpPr txBox="1"/>
          <p:nvPr/>
        </p:nvSpPr>
        <p:spPr>
          <a:xfrm>
            <a:off x="5638800" y="3792537"/>
            <a:ext cx="1828800" cy="36671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1.6]</a:t>
            </a:r>
            <a:endParaRPr b="0" i="0" sz="1400" u="none" cap="none" strike="noStrike">
              <a:solidFill>
                <a:srgbClr val="000000"/>
              </a:solidFill>
              <a:latin typeface="Arial"/>
              <a:ea typeface="Arial"/>
              <a:cs typeface="Arial"/>
              <a:sym typeface="Arial"/>
            </a:endParaRPr>
          </a:p>
        </p:txBody>
      </p:sp>
      <p:pic>
        <p:nvPicPr>
          <p:cNvPr id="719" name="Google Shape;719;p63"/>
          <p:cNvPicPr preferRelativeResize="0"/>
          <p:nvPr/>
        </p:nvPicPr>
        <p:blipFill rotWithShape="1">
          <a:blip r:embed="rId3">
            <a:alphaModFix/>
          </a:blip>
          <a:srcRect b="0" l="0" r="0" t="0"/>
          <a:stretch/>
        </p:blipFill>
        <p:spPr>
          <a:xfrm>
            <a:off x="4514850" y="3119437"/>
            <a:ext cx="112712" cy="214312"/>
          </a:xfrm>
          <a:prstGeom prst="rect">
            <a:avLst/>
          </a:prstGeom>
          <a:noFill/>
          <a:ln>
            <a:noFill/>
          </a:ln>
        </p:spPr>
      </p:pic>
      <p:sp>
        <p:nvSpPr>
          <p:cNvPr id="720" name="Google Shape;720;p63"/>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721" name="Google Shape;721;p63"/>
          <p:cNvSpPr txBox="1"/>
          <p:nvPr/>
        </p:nvSpPr>
        <p:spPr>
          <a:xfrm>
            <a:off x="119062" y="762000"/>
            <a:ext cx="8948737" cy="354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700"/>
              <a:buFont typeface="Times"/>
              <a:buNone/>
            </a:pPr>
            <a:r>
              <a:rPr b="1" i="1" lang="en-US" sz="1700" u="none" cap="none" strike="noStrike">
                <a:solidFill>
                  <a:schemeClr val="dk1"/>
                </a:solidFill>
                <a:latin typeface="Times"/>
                <a:ea typeface="Times"/>
                <a:cs typeface="Times"/>
                <a:sym typeface="Times"/>
              </a:rPr>
              <a:t>The derivative of a function at a point is equal to the slope of the tangent line drawn at that point</a:t>
            </a:r>
            <a:endParaRPr b="0" i="0" sz="1400" u="none" cap="none" strike="noStrike">
              <a:solidFill>
                <a:srgbClr val="000000"/>
              </a:solidFill>
              <a:latin typeface="Arial"/>
              <a:ea typeface="Arial"/>
              <a:cs typeface="Arial"/>
              <a:sym typeface="Arial"/>
            </a:endParaRPr>
          </a:p>
        </p:txBody>
      </p:sp>
      <p:pic>
        <p:nvPicPr>
          <p:cNvPr id="722" name="Google Shape;722;p63"/>
          <p:cNvPicPr preferRelativeResize="0"/>
          <p:nvPr/>
        </p:nvPicPr>
        <p:blipFill rotWithShape="1">
          <a:blip r:embed="rId4">
            <a:alphaModFix/>
          </a:blip>
          <a:srcRect b="0" l="0" r="0" t="0"/>
          <a:stretch/>
        </p:blipFill>
        <p:spPr>
          <a:xfrm>
            <a:off x="2895600" y="1246187"/>
            <a:ext cx="2105025" cy="442912"/>
          </a:xfrm>
          <a:prstGeom prst="rect">
            <a:avLst/>
          </a:prstGeom>
          <a:noFill/>
          <a:ln>
            <a:noFill/>
          </a:ln>
        </p:spPr>
      </p:pic>
      <p:pic>
        <p:nvPicPr>
          <p:cNvPr id="723" name="Google Shape;723;p63"/>
          <p:cNvPicPr preferRelativeResize="0"/>
          <p:nvPr/>
        </p:nvPicPr>
        <p:blipFill rotWithShape="1">
          <a:blip r:embed="rId5">
            <a:alphaModFix/>
          </a:blip>
          <a:srcRect b="0" l="0" r="0" t="0"/>
          <a:stretch/>
        </p:blipFill>
        <p:spPr>
          <a:xfrm>
            <a:off x="2947987" y="1779587"/>
            <a:ext cx="1395412" cy="449262"/>
          </a:xfrm>
          <a:prstGeom prst="rect">
            <a:avLst/>
          </a:prstGeom>
          <a:noFill/>
          <a:ln>
            <a:noFill/>
          </a:ln>
        </p:spPr>
      </p:pic>
      <p:pic>
        <p:nvPicPr>
          <p:cNvPr id="724" name="Google Shape;724;p63"/>
          <p:cNvPicPr preferRelativeResize="0"/>
          <p:nvPr/>
        </p:nvPicPr>
        <p:blipFill rotWithShape="1">
          <a:blip r:embed="rId6">
            <a:alphaModFix/>
          </a:blip>
          <a:srcRect b="0" l="0" r="0" t="0"/>
          <a:stretch/>
        </p:blipFill>
        <p:spPr>
          <a:xfrm>
            <a:off x="228600" y="2371725"/>
            <a:ext cx="2228850" cy="361950"/>
          </a:xfrm>
          <a:prstGeom prst="rect">
            <a:avLst/>
          </a:prstGeom>
          <a:noFill/>
          <a:ln>
            <a:noFill/>
          </a:ln>
        </p:spPr>
      </p:pic>
      <p:pic>
        <p:nvPicPr>
          <p:cNvPr id="725" name="Google Shape;725;p63"/>
          <p:cNvPicPr preferRelativeResize="0"/>
          <p:nvPr/>
        </p:nvPicPr>
        <p:blipFill rotWithShape="1">
          <a:blip r:embed="rId7">
            <a:alphaModFix/>
          </a:blip>
          <a:srcRect b="0" l="0" r="0" t="0"/>
          <a:stretch/>
        </p:blipFill>
        <p:spPr>
          <a:xfrm>
            <a:off x="3082925" y="2266950"/>
            <a:ext cx="1125537" cy="511175"/>
          </a:xfrm>
          <a:prstGeom prst="rect">
            <a:avLst/>
          </a:prstGeom>
          <a:noFill/>
          <a:ln>
            <a:noFill/>
          </a:ln>
        </p:spPr>
      </p:pic>
      <p:cxnSp>
        <p:nvCxnSpPr>
          <p:cNvPr id="726" name="Google Shape;726;p63"/>
          <p:cNvCxnSpPr/>
          <p:nvPr/>
        </p:nvCxnSpPr>
        <p:spPr>
          <a:xfrm>
            <a:off x="2514600" y="2552700"/>
            <a:ext cx="490537" cy="0"/>
          </a:xfrm>
          <a:prstGeom prst="straightConnector1">
            <a:avLst/>
          </a:prstGeom>
          <a:noFill/>
          <a:ln cap="flat" cmpd="sng" w="9525">
            <a:solidFill>
              <a:schemeClr val="dk1"/>
            </a:solidFill>
            <a:prstDash val="solid"/>
            <a:miter lim="800000"/>
            <a:headEnd len="sm" w="sm" type="none"/>
            <a:tailEnd len="med" w="med" type="stealth"/>
          </a:ln>
        </p:spPr>
      </p:cxnSp>
      <p:sp>
        <p:nvSpPr>
          <p:cNvPr id="727" name="Google Shape;727;p63"/>
          <p:cNvSpPr txBox="1"/>
          <p:nvPr/>
        </p:nvSpPr>
        <p:spPr>
          <a:xfrm>
            <a:off x="152400" y="3005137"/>
            <a:ext cx="19351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Flipping the result,</a:t>
            </a:r>
            <a:endParaRPr b="0" i="0" sz="1400" u="none" cap="none" strike="noStrike">
              <a:solidFill>
                <a:srgbClr val="000000"/>
              </a:solidFill>
              <a:latin typeface="Arial"/>
              <a:ea typeface="Arial"/>
              <a:cs typeface="Arial"/>
              <a:sym typeface="Arial"/>
            </a:endParaRPr>
          </a:p>
        </p:txBody>
      </p:sp>
      <p:pic>
        <p:nvPicPr>
          <p:cNvPr id="728" name="Google Shape;728;p63"/>
          <p:cNvPicPr preferRelativeResize="0"/>
          <p:nvPr/>
        </p:nvPicPr>
        <p:blipFill rotWithShape="1">
          <a:blip r:embed="rId8">
            <a:alphaModFix/>
          </a:blip>
          <a:srcRect b="0" l="0" r="0" t="0"/>
          <a:stretch/>
        </p:blipFill>
        <p:spPr>
          <a:xfrm>
            <a:off x="2862262" y="3051175"/>
            <a:ext cx="1566862" cy="555625"/>
          </a:xfrm>
          <a:prstGeom prst="rect">
            <a:avLst/>
          </a:prstGeom>
          <a:noFill/>
          <a:ln>
            <a:noFill/>
          </a:ln>
        </p:spPr>
      </p:pic>
      <p:sp>
        <p:nvSpPr>
          <p:cNvPr id="729" name="Google Shape;729;p63"/>
          <p:cNvSpPr txBox="1"/>
          <p:nvPr/>
        </p:nvSpPr>
        <p:spPr>
          <a:xfrm>
            <a:off x="136525" y="3792537"/>
            <a:ext cx="34178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Substituting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=1 and </a:t>
            </a: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T</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 26 mV;</a:t>
            </a:r>
            <a:endParaRPr b="0" i="0" sz="1400" u="none" cap="none" strike="noStrike">
              <a:solidFill>
                <a:srgbClr val="000000"/>
              </a:solidFill>
              <a:latin typeface="Arial"/>
              <a:ea typeface="Arial"/>
              <a:cs typeface="Arial"/>
              <a:sym typeface="Arial"/>
            </a:endParaRPr>
          </a:p>
        </p:txBody>
      </p:sp>
      <p:pic>
        <p:nvPicPr>
          <p:cNvPr id="730" name="Google Shape;730;p63"/>
          <p:cNvPicPr preferRelativeResize="0"/>
          <p:nvPr/>
        </p:nvPicPr>
        <p:blipFill rotWithShape="1">
          <a:blip r:embed="rId9">
            <a:alphaModFix/>
          </a:blip>
          <a:srcRect b="0" l="0" r="0" t="0"/>
          <a:stretch/>
        </p:blipFill>
        <p:spPr>
          <a:xfrm>
            <a:off x="3590925" y="3635375"/>
            <a:ext cx="1504950" cy="685800"/>
          </a:xfrm>
          <a:prstGeom prst="rect">
            <a:avLst/>
          </a:prstGeom>
          <a:noFill/>
          <a:ln>
            <a:noFill/>
          </a:ln>
        </p:spPr>
      </p:pic>
      <p:sp>
        <p:nvSpPr>
          <p:cNvPr id="731" name="Google Shape;731;p63"/>
          <p:cNvSpPr txBox="1"/>
          <p:nvPr/>
        </p:nvSpPr>
        <p:spPr>
          <a:xfrm>
            <a:off x="228600" y="4419600"/>
            <a:ext cx="8485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dynamic resistance can be found simply by substituting the quiescent value of the diode current into the equation.</a:t>
            </a:r>
            <a:endParaRPr b="0" i="0" sz="1400" u="none" cap="none" strike="noStrike">
              <a:solidFill>
                <a:srgbClr val="000000"/>
              </a:solidFill>
              <a:latin typeface="Arial"/>
              <a:ea typeface="Arial"/>
              <a:cs typeface="Arial"/>
              <a:sym typeface="Arial"/>
            </a:endParaRPr>
          </a:p>
        </p:txBody>
      </p:sp>
      <p:sp>
        <p:nvSpPr>
          <p:cNvPr id="732" name="Google Shape;732;p63"/>
          <p:cNvSpPr txBox="1"/>
          <p:nvPr/>
        </p:nvSpPr>
        <p:spPr>
          <a:xfrm>
            <a:off x="266700" y="5029200"/>
            <a:ext cx="8572500" cy="13541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equation is accurate only for values of </a:t>
            </a:r>
            <a:r>
              <a:rPr b="0" i="1" lang="en-US" sz="1800" u="none" cap="none" strike="noStrike">
                <a:solidFill>
                  <a:schemeClr val="dk1"/>
                </a:solidFill>
                <a:latin typeface="Times"/>
                <a:ea typeface="Times"/>
                <a:cs typeface="Times"/>
                <a:sym typeface="Times"/>
              </a:rPr>
              <a:t>I</a:t>
            </a:r>
            <a:r>
              <a:rPr b="0" baseline="-25000" i="1" lang="en-US" sz="1800" u="none" cap="none" strike="noStrike">
                <a:solidFill>
                  <a:schemeClr val="dk1"/>
                </a:solidFill>
                <a:latin typeface="Times"/>
                <a:ea typeface="Times"/>
                <a:cs typeface="Times"/>
                <a:sym typeface="Times"/>
              </a:rPr>
              <a:t>D</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in the vertical-rise section of the curve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For lesser values of I</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 n=2 (silicon) and the value of r</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obtained must be multiplied by a factor of 2.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For small values of I</a:t>
            </a:r>
            <a:r>
              <a:rPr b="0" baseline="-25000" i="0" lang="en-US" sz="1800" u="none" cap="none" strike="noStrike">
                <a:solidFill>
                  <a:schemeClr val="dk1"/>
                </a:solidFill>
                <a:latin typeface="Times"/>
                <a:ea typeface="Times"/>
                <a:cs typeface="Times"/>
                <a:sym typeface="Times"/>
              </a:rPr>
              <a:t>D</a:t>
            </a:r>
            <a:r>
              <a:rPr b="0" i="0" lang="en-US" sz="1800" u="none" cap="none" strike="noStrike">
                <a:solidFill>
                  <a:schemeClr val="dk1"/>
                </a:solidFill>
                <a:latin typeface="Times"/>
                <a:ea typeface="Times"/>
                <a:cs typeface="Times"/>
                <a:sym typeface="Times"/>
              </a:rPr>
              <a:t> below the knee of the curve, this equation becomes inappropriate.</a:t>
            </a:r>
            <a:endParaRPr b="0" i="0" sz="1400" u="none" cap="none" strike="noStrike">
              <a:solidFill>
                <a:srgbClr val="000000"/>
              </a:solidFill>
              <a:latin typeface="Arial"/>
              <a:ea typeface="Arial"/>
              <a:cs typeface="Arial"/>
              <a:sym typeface="Arial"/>
            </a:endParaRPr>
          </a:p>
        </p:txBody>
      </p:sp>
      <p:sp>
        <p:nvSpPr>
          <p:cNvPr id="733" name="Google Shape;733;p6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4"/>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39" name="Google Shape;739;p6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40" name="Google Shape;740;p64"/>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AC or Dynamic Resistance</a:t>
            </a:r>
            <a:endParaRPr b="0" i="0" sz="1400" u="none" cap="none" strike="noStrike">
              <a:solidFill>
                <a:srgbClr val="000000"/>
              </a:solidFill>
              <a:latin typeface="Arial"/>
              <a:ea typeface="Arial"/>
              <a:cs typeface="Arial"/>
              <a:sym typeface="Arial"/>
            </a:endParaRPr>
          </a:p>
        </p:txBody>
      </p:sp>
      <p:pic>
        <p:nvPicPr>
          <p:cNvPr id="741" name="Google Shape;741;p64"/>
          <p:cNvPicPr preferRelativeResize="0"/>
          <p:nvPr/>
        </p:nvPicPr>
        <p:blipFill rotWithShape="1">
          <a:blip r:embed="rId3">
            <a:alphaModFix/>
          </a:blip>
          <a:srcRect b="0" l="0" r="0" t="0"/>
          <a:stretch/>
        </p:blipFill>
        <p:spPr>
          <a:xfrm>
            <a:off x="4514850" y="3321050"/>
            <a:ext cx="112712" cy="214312"/>
          </a:xfrm>
          <a:prstGeom prst="rect">
            <a:avLst/>
          </a:prstGeom>
          <a:noFill/>
          <a:ln>
            <a:noFill/>
          </a:ln>
        </p:spPr>
      </p:pic>
      <p:sp>
        <p:nvSpPr>
          <p:cNvPr id="742" name="Google Shape;742;p64"/>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743" name="Google Shape;743;p64"/>
          <p:cNvSpPr txBox="1"/>
          <p:nvPr/>
        </p:nvSpPr>
        <p:spPr>
          <a:xfrm>
            <a:off x="152400" y="838200"/>
            <a:ext cx="8686800" cy="50784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All the resistance levels determined thus far have been defined by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junction and do not include the resistance of the semiconductor material itself (</a:t>
            </a:r>
            <a:r>
              <a:rPr b="0" i="1" lang="en-US" sz="1800" u="none" cap="none" strike="noStrike">
                <a:solidFill>
                  <a:schemeClr val="dk1"/>
                </a:solidFill>
                <a:latin typeface="Times"/>
                <a:ea typeface="Times"/>
                <a:cs typeface="Times"/>
                <a:sym typeface="Times"/>
              </a:rPr>
              <a:t>body </a:t>
            </a:r>
            <a:r>
              <a:rPr b="0" i="0" lang="en-US" sz="1800" u="none" cap="none" strike="noStrike">
                <a:solidFill>
                  <a:schemeClr val="dk1"/>
                </a:solidFill>
                <a:latin typeface="Times"/>
                <a:ea typeface="Times"/>
                <a:cs typeface="Times"/>
                <a:sym typeface="Times"/>
              </a:rPr>
              <a:t>resistance) and the resistance introduced by the connection between the semiconductor material and the external metallic conductor (</a:t>
            </a:r>
            <a:r>
              <a:rPr b="0" i="1" lang="en-US" sz="1800" u="none" cap="none" strike="noStrike">
                <a:solidFill>
                  <a:schemeClr val="dk1"/>
                </a:solidFill>
                <a:latin typeface="Times"/>
                <a:ea typeface="Times"/>
                <a:cs typeface="Times"/>
                <a:sym typeface="Times"/>
              </a:rPr>
              <a:t>contact </a:t>
            </a:r>
            <a:r>
              <a:rPr b="0" i="0" lang="en-US" sz="1800" u="none" cap="none" strike="noStrike">
                <a:solidFill>
                  <a:schemeClr val="dk1"/>
                </a:solidFill>
                <a:latin typeface="Times"/>
                <a:ea typeface="Times"/>
                <a:cs typeface="Times"/>
                <a:sym typeface="Times"/>
              </a:rPr>
              <a:t>resistance)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Adding a resistance denoted </a:t>
            </a:r>
            <a:r>
              <a:rPr b="0" i="1" lang="en-US" sz="1800" u="none" cap="none" strike="noStrike">
                <a:solidFill>
                  <a:schemeClr val="dk1"/>
                </a:solidFill>
                <a:latin typeface="Times"/>
                <a:ea typeface="Times"/>
                <a:cs typeface="Times"/>
                <a:sym typeface="Times"/>
              </a:rPr>
              <a:t>r</a:t>
            </a:r>
            <a:r>
              <a:rPr b="0" baseline="-25000" i="1" lang="en-US" sz="1800" u="none" cap="none" strike="noStrike">
                <a:solidFill>
                  <a:schemeClr val="dk1"/>
                </a:solidFill>
                <a:latin typeface="Times"/>
                <a:ea typeface="Times"/>
                <a:cs typeface="Times"/>
                <a:sym typeface="Times"/>
              </a:rPr>
              <a:t>B  </a:t>
            </a:r>
            <a:r>
              <a:rPr b="0" i="0" lang="en-US" sz="1800" u="none" cap="none" strike="noStrike">
                <a:solidFill>
                  <a:schemeClr val="dk1"/>
                </a:solidFill>
                <a:latin typeface="Times"/>
                <a:ea typeface="Times"/>
                <a:cs typeface="Times"/>
                <a:sym typeface="Times"/>
              </a:rPr>
              <a:t>:</a:t>
            </a:r>
            <a:endParaRPr b="0" baseline="-25000" i="0" sz="1800" u="none" cap="none" strike="noStrike">
              <a:solidFill>
                <a:schemeClr val="dk1"/>
              </a:solidFill>
              <a:latin typeface="Times"/>
              <a:ea typeface="Times"/>
              <a:cs typeface="Times"/>
              <a:sym typeface="Times"/>
            </a:endParaRPr>
          </a:p>
          <a:p>
            <a:pPr indent="-285750" lvl="0" marL="285750" marR="0" rtl="0" algn="l">
              <a:lnSpc>
                <a:spcPct val="100000"/>
              </a:lnSpc>
              <a:spcBef>
                <a:spcPts val="900"/>
              </a:spcBef>
              <a:spcAft>
                <a:spcPts val="0"/>
              </a:spcAft>
              <a:buClr>
                <a:schemeClr val="dk1"/>
              </a:buClr>
              <a:buSzPts val="1800"/>
              <a:buFont typeface="Times"/>
              <a:buNone/>
            </a:pP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Forward Bias region:		</a:t>
            </a:r>
            <a:br>
              <a:rPr b="0" i="0" lang="en-US" sz="1800" u="none" cap="none" strike="noStrike">
                <a:solidFill>
                  <a:schemeClr val="dk1"/>
                </a:solidFill>
                <a:latin typeface="Times"/>
                <a:ea typeface="Times"/>
                <a:cs typeface="Times"/>
                <a:sym typeface="Times"/>
              </a:rPr>
            </a:b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 r</a:t>
            </a:r>
            <a:r>
              <a:rPr b="0" baseline="-25000" i="0" lang="en-US" sz="1800" u="none" cap="none" strike="noStrike">
                <a:solidFill>
                  <a:schemeClr val="dk1"/>
                </a:solidFill>
                <a:latin typeface="Times"/>
                <a:ea typeface="Times"/>
                <a:cs typeface="Times"/>
                <a:sym typeface="Times"/>
              </a:rPr>
              <a:t>B</a:t>
            </a:r>
            <a:r>
              <a:rPr b="0" i="0" lang="en-US" sz="1800" u="none" cap="none" strike="noStrike">
                <a:solidFill>
                  <a:schemeClr val="dk1"/>
                </a:solidFill>
                <a:latin typeface="Times"/>
                <a:ea typeface="Times"/>
                <a:cs typeface="Times"/>
                <a:sym typeface="Times"/>
              </a:rPr>
              <a:t> ranges from a typical 0.1Ω for high power devices to 2Ω for low power, general purpose diodes. In some cases r</a:t>
            </a:r>
            <a:r>
              <a:rPr b="0" baseline="-25000" i="0" lang="en-US" sz="1800" u="none" cap="none" strike="noStrike">
                <a:solidFill>
                  <a:schemeClr val="dk1"/>
                </a:solidFill>
                <a:latin typeface="Times"/>
                <a:ea typeface="Times"/>
                <a:cs typeface="Times"/>
                <a:sym typeface="Times"/>
              </a:rPr>
              <a:t>B</a:t>
            </a:r>
            <a:r>
              <a:rPr b="0" i="0" lang="en-US" sz="1800" u="none" cap="none" strike="noStrike">
                <a:solidFill>
                  <a:schemeClr val="dk1"/>
                </a:solidFill>
                <a:latin typeface="Times"/>
                <a:ea typeface="Times"/>
                <a:cs typeface="Times"/>
                <a:sym typeface="Times"/>
              </a:rPr>
              <a:t> can be ignored.</a:t>
            </a:r>
            <a:br>
              <a:rPr b="0" i="0" lang="en-US" sz="1800" u="none" cap="none" strike="noStrike">
                <a:solidFill>
                  <a:schemeClr val="dk1"/>
                </a:solidFill>
                <a:latin typeface="Times"/>
                <a:ea typeface="Times"/>
                <a:cs typeface="Times"/>
                <a:sym typeface="Times"/>
              </a:rPr>
            </a:b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Reverse Bias region: </a:t>
            </a:r>
            <a:br>
              <a:rPr b="0" i="0" lang="en-US" sz="1800" u="none" cap="none" strike="noStrike">
                <a:solidFill>
                  <a:schemeClr val="dk1"/>
                </a:solidFill>
                <a:latin typeface="Times"/>
                <a:ea typeface="Times"/>
                <a:cs typeface="Times"/>
                <a:sym typeface="Times"/>
              </a:rPr>
            </a:b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			</a:t>
            </a:r>
            <a:br>
              <a:rPr b="0" i="0" lang="en-US" sz="1800" u="none" cap="none" strike="noStrike">
                <a:solidFill>
                  <a:schemeClr val="dk1"/>
                </a:solidFill>
                <a:latin typeface="Times"/>
                <a:ea typeface="Times"/>
                <a:cs typeface="Times"/>
                <a:sym typeface="Times"/>
              </a:rPr>
            </a:br>
            <a:r>
              <a:rPr b="0" i="0" lang="en-US" sz="1800" u="none" cap="none" strike="noStrike">
                <a:solidFill>
                  <a:schemeClr val="dk1"/>
                </a:solidFill>
                <a:latin typeface="Times"/>
                <a:ea typeface="Times"/>
                <a:cs typeface="Times"/>
                <a:sym typeface="Times"/>
              </a:rPr>
              <a:t>The resistance is essentially infinite. The diode acts like an open circuit.</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44" name="Google Shape;744;p64"/>
          <p:cNvSpPr txBox="1"/>
          <p:nvPr/>
        </p:nvSpPr>
        <p:spPr>
          <a:xfrm>
            <a:off x="4648200" y="2590800"/>
            <a:ext cx="1828800" cy="36671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1.7]</a:t>
            </a:r>
            <a:endParaRPr b="0" i="0" sz="1400" u="none" cap="none" strike="noStrike">
              <a:solidFill>
                <a:srgbClr val="000000"/>
              </a:solidFill>
              <a:latin typeface="Arial"/>
              <a:ea typeface="Arial"/>
              <a:cs typeface="Arial"/>
              <a:sym typeface="Arial"/>
            </a:endParaRPr>
          </a:p>
        </p:txBody>
      </p:sp>
      <p:pic>
        <p:nvPicPr>
          <p:cNvPr id="745" name="Google Shape;745;p64"/>
          <p:cNvPicPr preferRelativeResize="0"/>
          <p:nvPr/>
        </p:nvPicPr>
        <p:blipFill rotWithShape="1">
          <a:blip r:embed="rId4">
            <a:alphaModFix/>
          </a:blip>
          <a:srcRect b="0" l="0" r="0" t="0"/>
          <a:stretch/>
        </p:blipFill>
        <p:spPr>
          <a:xfrm>
            <a:off x="2743200" y="2438400"/>
            <a:ext cx="1503362" cy="763587"/>
          </a:xfrm>
          <a:prstGeom prst="rect">
            <a:avLst/>
          </a:prstGeom>
          <a:noFill/>
          <a:ln>
            <a:noFill/>
          </a:ln>
        </p:spPr>
      </p:pic>
      <p:pic>
        <p:nvPicPr>
          <p:cNvPr id="746" name="Google Shape;746;p64"/>
          <p:cNvPicPr preferRelativeResize="0"/>
          <p:nvPr/>
        </p:nvPicPr>
        <p:blipFill rotWithShape="1">
          <a:blip r:embed="rId5">
            <a:alphaModFix/>
          </a:blip>
          <a:srcRect b="0" l="0" r="0" t="0"/>
          <a:stretch/>
        </p:blipFill>
        <p:spPr>
          <a:xfrm>
            <a:off x="3179762" y="4371975"/>
            <a:ext cx="725487" cy="423862"/>
          </a:xfrm>
          <a:prstGeom prst="rect">
            <a:avLst/>
          </a:prstGeom>
          <a:noFill/>
          <a:ln>
            <a:noFill/>
          </a:ln>
        </p:spPr>
      </p:pic>
      <p:sp>
        <p:nvSpPr>
          <p:cNvPr id="747" name="Google Shape;747;p6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descr="E:\f_01035.jpg" id="752" name="Google Shape;752;p65"/>
          <p:cNvPicPr preferRelativeResize="0"/>
          <p:nvPr/>
        </p:nvPicPr>
        <p:blipFill rotWithShape="1">
          <a:blip r:embed="rId3">
            <a:alphaModFix/>
          </a:blip>
          <a:srcRect b="0" l="19441" r="19458" t="0"/>
          <a:stretch/>
        </p:blipFill>
        <p:spPr>
          <a:xfrm>
            <a:off x="457200" y="576262"/>
            <a:ext cx="4819650" cy="5259387"/>
          </a:xfrm>
          <a:prstGeom prst="rect">
            <a:avLst/>
          </a:prstGeom>
          <a:noFill/>
          <a:ln>
            <a:noFill/>
          </a:ln>
        </p:spPr>
      </p:pic>
      <p:sp>
        <p:nvSpPr>
          <p:cNvPr id="753" name="Google Shape;753;p65"/>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54" name="Google Shape;754;p6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55" name="Google Shape;755;p65"/>
          <p:cNvSpPr txBox="1"/>
          <p:nvPr/>
        </p:nvSpPr>
        <p:spPr>
          <a:xfrm>
            <a:off x="304800" y="5562600"/>
            <a:ext cx="86106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AC resistance can be determined by picking 2 points on the characteristic curve developed for a particular circuit.</a:t>
            </a:r>
            <a:endParaRPr b="0" i="0" sz="1400" u="none" cap="none" strike="noStrike">
              <a:solidFill>
                <a:srgbClr val="000000"/>
              </a:solidFill>
              <a:latin typeface="Arial"/>
              <a:ea typeface="Arial"/>
              <a:cs typeface="Arial"/>
              <a:sym typeface="Arial"/>
            </a:endParaRPr>
          </a:p>
        </p:txBody>
      </p:sp>
      <p:sp>
        <p:nvSpPr>
          <p:cNvPr id="756" name="Google Shape;756;p65"/>
          <p:cNvSpPr txBox="1"/>
          <p:nvPr/>
        </p:nvSpPr>
        <p:spPr>
          <a:xfrm>
            <a:off x="7010400" y="4114800"/>
            <a:ext cx="18288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1.8]</a:t>
            </a:r>
            <a:br>
              <a:rPr b="0" i="0" lang="en-US" sz="1800" u="none" cap="none" strike="noStrike">
                <a:solidFill>
                  <a:schemeClr val="accent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57" name="Google Shape;757;p65"/>
          <p:cNvSpPr txBox="1"/>
          <p:nvPr/>
        </p:nvSpPr>
        <p:spPr>
          <a:xfrm>
            <a:off x="152400" y="228600"/>
            <a:ext cx="8382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Average AC Resistance</a:t>
            </a:r>
            <a:endParaRPr b="0" i="0" sz="1400" u="none" cap="none" strike="noStrike">
              <a:solidFill>
                <a:srgbClr val="000000"/>
              </a:solidFill>
              <a:latin typeface="Arial"/>
              <a:ea typeface="Arial"/>
              <a:cs typeface="Arial"/>
              <a:sym typeface="Arial"/>
            </a:endParaRPr>
          </a:p>
        </p:txBody>
      </p:sp>
      <p:pic>
        <p:nvPicPr>
          <p:cNvPr id="758" name="Google Shape;758;p65"/>
          <p:cNvPicPr preferRelativeResize="0"/>
          <p:nvPr/>
        </p:nvPicPr>
        <p:blipFill rotWithShape="1">
          <a:blip r:embed="rId4">
            <a:alphaModFix/>
          </a:blip>
          <a:srcRect b="0" l="0" r="0" t="0"/>
          <a:stretch/>
        </p:blipFill>
        <p:spPr>
          <a:xfrm>
            <a:off x="4313237" y="4038600"/>
            <a:ext cx="2362200" cy="636587"/>
          </a:xfrm>
          <a:prstGeom prst="rect">
            <a:avLst/>
          </a:prstGeom>
          <a:noFill/>
          <a:ln>
            <a:noFill/>
          </a:ln>
        </p:spPr>
      </p:pic>
      <p:sp>
        <p:nvSpPr>
          <p:cNvPr id="759" name="Google Shape;759;p65"/>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760" name="Google Shape;760;p65"/>
          <p:cNvSpPr txBox="1"/>
          <p:nvPr/>
        </p:nvSpPr>
        <p:spPr>
          <a:xfrm>
            <a:off x="3962400" y="990600"/>
            <a:ext cx="4572000" cy="26622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If the input signal is sufficiently large to produce a broad swing the resistance associated with the device for this region is called the </a:t>
            </a:r>
            <a:r>
              <a:rPr b="0" i="1" lang="en-US" sz="1800" u="none" cap="none" strike="noStrike">
                <a:solidFill>
                  <a:schemeClr val="dk1"/>
                </a:solidFill>
                <a:latin typeface="Times"/>
                <a:ea typeface="Times"/>
                <a:cs typeface="Times"/>
                <a:sym typeface="Times"/>
              </a:rPr>
              <a:t>average ac resistance.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average ac resistance is, by definition, the resistance determined by a straight line drawn between the two intersections established by the maximum and minimum values of input voltage</a:t>
            </a:r>
            <a:endParaRPr b="0" i="0" sz="1400" u="none" cap="none" strike="noStrike">
              <a:solidFill>
                <a:srgbClr val="000000"/>
              </a:solidFill>
              <a:latin typeface="Arial"/>
              <a:ea typeface="Arial"/>
              <a:cs typeface="Arial"/>
              <a:sym typeface="Arial"/>
            </a:endParaRPr>
          </a:p>
        </p:txBody>
      </p:sp>
      <p:sp>
        <p:nvSpPr>
          <p:cNvPr id="761" name="Google Shape;761;p6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67" name="Google Shape;767;p6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68" name="Google Shape;768;p66"/>
          <p:cNvSpPr txBox="1"/>
          <p:nvPr/>
        </p:nvSpPr>
        <p:spPr>
          <a:xfrm>
            <a:off x="152400" y="2286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Summary of Resistance Levels</a:t>
            </a:r>
            <a:endParaRPr b="0" i="0" sz="1400" u="none" cap="none" strike="noStrike">
              <a:solidFill>
                <a:srgbClr val="000000"/>
              </a:solidFill>
              <a:latin typeface="Arial"/>
              <a:ea typeface="Arial"/>
              <a:cs typeface="Arial"/>
              <a:sym typeface="Arial"/>
            </a:endParaRPr>
          </a:p>
        </p:txBody>
      </p:sp>
      <p:sp>
        <p:nvSpPr>
          <p:cNvPr id="769" name="Google Shape;769;p6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770" name="Google Shape;770;p66"/>
          <p:cNvPicPr preferRelativeResize="0"/>
          <p:nvPr/>
        </p:nvPicPr>
        <p:blipFill rotWithShape="1">
          <a:blip r:embed="rId3">
            <a:alphaModFix/>
          </a:blip>
          <a:srcRect b="0" l="0" r="0" t="0"/>
          <a:stretch/>
        </p:blipFill>
        <p:spPr>
          <a:xfrm>
            <a:off x="1485900" y="990600"/>
            <a:ext cx="5953125" cy="4953000"/>
          </a:xfrm>
          <a:prstGeom prst="rect">
            <a:avLst/>
          </a:prstGeom>
          <a:noFill/>
          <a:ln>
            <a:noFill/>
          </a:ln>
        </p:spPr>
      </p:pic>
      <p:sp>
        <p:nvSpPr>
          <p:cNvPr id="771" name="Google Shape;771;p6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7"/>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77" name="Google Shape;777;p6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78" name="Google Shape;778;p67"/>
          <p:cNvSpPr txBox="1"/>
          <p:nvPr/>
        </p:nvSpPr>
        <p:spPr>
          <a:xfrm>
            <a:off x="152400" y="228600"/>
            <a:ext cx="85344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Diode Equivalent Circuits</a:t>
            </a:r>
            <a:endParaRPr b="0" i="0" sz="1400" u="none" cap="none" strike="noStrike">
              <a:solidFill>
                <a:srgbClr val="000000"/>
              </a:solidFill>
              <a:latin typeface="Arial"/>
              <a:ea typeface="Arial"/>
              <a:cs typeface="Arial"/>
              <a:sym typeface="Arial"/>
            </a:endParaRPr>
          </a:p>
        </p:txBody>
      </p:sp>
      <p:sp>
        <p:nvSpPr>
          <p:cNvPr id="779" name="Google Shape;779;p67"/>
          <p:cNvSpPr txBox="1"/>
          <p:nvPr/>
        </p:nvSpPr>
        <p:spPr>
          <a:xfrm>
            <a:off x="255587" y="1050925"/>
            <a:ext cx="8686800" cy="4062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An equivalent circuit is a combination of elements properly chosen to best represent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actual terminal characteristics of a device or system in a particular operating region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t/>
            </a:r>
            <a:endParaRPr b="1" i="1" sz="18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Once the equivalent circuit is defined, the device symbol can be removed from a schematic and the equivalent circuit inserted in its place without severely affecting the actual behavior of the system.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result is often a network that can be solved using traditional circuit analysis techniques</a:t>
            </a:r>
            <a:r>
              <a:rPr b="1" i="1" lang="en-US" sz="18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Three diode equivalent circuits: </a:t>
            </a:r>
            <a:endParaRPr b="0" i="0" sz="1400" u="none" cap="none" strike="noStrike">
              <a:solidFill>
                <a:srgbClr val="000000"/>
              </a:solidFill>
              <a:latin typeface="Arial"/>
              <a:ea typeface="Arial"/>
              <a:cs typeface="Arial"/>
              <a:sym typeface="Arial"/>
            </a:endParaRPr>
          </a:p>
          <a:p>
            <a:pPr indent="-228600" lvl="2" marL="1428750" marR="0" rtl="0" algn="l">
              <a:lnSpc>
                <a:spcPct val="100000"/>
              </a:lnSpc>
              <a:spcBef>
                <a:spcPts val="15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Piecewise-Linear Equivalent Circuit</a:t>
            </a:r>
            <a:endParaRPr b="0" i="0" sz="1400" u="none" cap="none" strike="noStrike">
              <a:solidFill>
                <a:srgbClr val="000000"/>
              </a:solidFill>
              <a:latin typeface="Arial"/>
              <a:ea typeface="Arial"/>
              <a:cs typeface="Arial"/>
              <a:sym typeface="Arial"/>
            </a:endParaRPr>
          </a:p>
          <a:p>
            <a:pPr indent="-228600" lvl="2" marL="1428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Simplified Equivalent Circuit</a:t>
            </a:r>
            <a:endParaRPr b="0" i="0" sz="1400" u="none" cap="none" strike="noStrike">
              <a:solidFill>
                <a:srgbClr val="000000"/>
              </a:solidFill>
              <a:latin typeface="Arial"/>
              <a:ea typeface="Arial"/>
              <a:cs typeface="Arial"/>
              <a:sym typeface="Arial"/>
            </a:endParaRPr>
          </a:p>
          <a:p>
            <a:pPr indent="-228600" lvl="2" marL="1428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Ideal Equivalent Circuit</a:t>
            </a:r>
            <a:endParaRPr b="0" i="0" sz="1400" u="none" cap="none" strike="noStrike">
              <a:solidFill>
                <a:srgbClr val="000000"/>
              </a:solidFill>
              <a:latin typeface="Arial"/>
              <a:ea typeface="Arial"/>
              <a:cs typeface="Arial"/>
              <a:sym typeface="Arial"/>
            </a:endParaRPr>
          </a:p>
        </p:txBody>
      </p:sp>
      <p:sp>
        <p:nvSpPr>
          <p:cNvPr id="780" name="Google Shape;780;p6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781" name="Google Shape;781;p6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8"/>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87" name="Google Shape;787;p6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788" name="Google Shape;788;p68"/>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Piecewise-Linear Equivalent Circuit</a:t>
            </a:r>
            <a:endParaRPr b="0" i="0" sz="1400" u="none" cap="none" strike="noStrike">
              <a:solidFill>
                <a:srgbClr val="000000"/>
              </a:solidFill>
              <a:latin typeface="Arial"/>
              <a:ea typeface="Arial"/>
              <a:cs typeface="Arial"/>
              <a:sym typeface="Arial"/>
            </a:endParaRPr>
          </a:p>
        </p:txBody>
      </p:sp>
      <p:sp>
        <p:nvSpPr>
          <p:cNvPr id="789" name="Google Shape;789;p6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790" name="Google Shape;790;p68"/>
          <p:cNvPicPr preferRelativeResize="0"/>
          <p:nvPr/>
        </p:nvPicPr>
        <p:blipFill rotWithShape="1">
          <a:blip r:embed="rId3">
            <a:alphaModFix/>
          </a:blip>
          <a:srcRect b="0" l="0" r="0" t="0"/>
          <a:stretch/>
        </p:blipFill>
        <p:spPr>
          <a:xfrm>
            <a:off x="6188075" y="762000"/>
            <a:ext cx="2170112" cy="2971800"/>
          </a:xfrm>
          <a:prstGeom prst="rect">
            <a:avLst/>
          </a:prstGeom>
          <a:noFill/>
          <a:ln>
            <a:noFill/>
          </a:ln>
        </p:spPr>
      </p:pic>
      <p:pic>
        <p:nvPicPr>
          <p:cNvPr id="791" name="Google Shape;791;p68"/>
          <p:cNvPicPr preferRelativeResize="0"/>
          <p:nvPr/>
        </p:nvPicPr>
        <p:blipFill rotWithShape="1">
          <a:blip r:embed="rId4">
            <a:alphaModFix/>
          </a:blip>
          <a:srcRect b="0" l="0" r="0" t="0"/>
          <a:stretch/>
        </p:blipFill>
        <p:spPr>
          <a:xfrm>
            <a:off x="5029200" y="3810000"/>
            <a:ext cx="4038600" cy="1031875"/>
          </a:xfrm>
          <a:prstGeom prst="rect">
            <a:avLst/>
          </a:prstGeom>
          <a:noFill/>
          <a:ln>
            <a:noFill/>
          </a:ln>
        </p:spPr>
      </p:pic>
      <p:sp>
        <p:nvSpPr>
          <p:cNvPr id="792" name="Google Shape;792;p68"/>
          <p:cNvSpPr txBox="1"/>
          <p:nvPr/>
        </p:nvSpPr>
        <p:spPr>
          <a:xfrm>
            <a:off x="533400" y="838200"/>
            <a:ext cx="5638800" cy="32924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One technique for obtaining an equivalent circuit for a diode is to approximate the characteristics of the device by straight-line segments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The resulting equivalent circuit is called a </a:t>
            </a:r>
            <a:r>
              <a:rPr b="0" i="1" lang="en-US" sz="1600" u="none" cap="none" strike="noStrike">
                <a:solidFill>
                  <a:schemeClr val="dk1"/>
                </a:solidFill>
                <a:latin typeface="Times"/>
                <a:ea typeface="Times"/>
                <a:cs typeface="Times"/>
                <a:sym typeface="Times"/>
              </a:rPr>
              <a:t>piecewise-linear equivalent circuit.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The straight-line segments do not result in an exact duplication of the actual characteristics, especially in the knee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However, the resulting segments are sufficiently close to the actual curve to establish an equivalent circuit that will provide an excellent first approximation to the actual behavior of the device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The sloping section of the equivalence the average ac resistance r</a:t>
            </a:r>
            <a:r>
              <a:rPr b="0" baseline="-25000" i="0" lang="en-US" sz="1600" u="none" cap="none" strike="noStrike">
                <a:solidFill>
                  <a:schemeClr val="dk1"/>
                </a:solidFill>
                <a:latin typeface="Times"/>
                <a:ea typeface="Times"/>
                <a:cs typeface="Times"/>
                <a:sym typeface="Times"/>
              </a:rPr>
              <a:t>av</a:t>
            </a:r>
            <a:endParaRPr b="0" i="0" sz="1400" u="none" cap="none" strike="noStrike">
              <a:solidFill>
                <a:srgbClr val="000000"/>
              </a:solidFill>
              <a:latin typeface="Arial"/>
              <a:ea typeface="Arial"/>
              <a:cs typeface="Arial"/>
              <a:sym typeface="Arial"/>
            </a:endParaRPr>
          </a:p>
        </p:txBody>
      </p:sp>
      <p:pic>
        <p:nvPicPr>
          <p:cNvPr id="793" name="Google Shape;793;p68"/>
          <p:cNvPicPr preferRelativeResize="0"/>
          <p:nvPr/>
        </p:nvPicPr>
        <p:blipFill rotWithShape="1">
          <a:blip r:embed="rId5">
            <a:alphaModFix/>
          </a:blip>
          <a:srcRect b="0" l="0" r="0" t="0"/>
          <a:stretch/>
        </p:blipFill>
        <p:spPr>
          <a:xfrm>
            <a:off x="838200" y="4224337"/>
            <a:ext cx="4038600" cy="500062"/>
          </a:xfrm>
          <a:prstGeom prst="rect">
            <a:avLst/>
          </a:prstGeom>
          <a:noFill/>
          <a:ln>
            <a:noFill/>
          </a:ln>
        </p:spPr>
      </p:pic>
      <p:sp>
        <p:nvSpPr>
          <p:cNvPr id="794" name="Google Shape;794;p68"/>
          <p:cNvSpPr txBox="1"/>
          <p:nvPr/>
        </p:nvSpPr>
        <p:spPr>
          <a:xfrm>
            <a:off x="533400" y="4830762"/>
            <a:ext cx="8458200" cy="15700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r</a:t>
            </a:r>
            <a:r>
              <a:rPr b="0" baseline="-25000" i="0" lang="en-US" sz="1600" u="none" cap="none" strike="noStrike">
                <a:solidFill>
                  <a:schemeClr val="dk1"/>
                </a:solidFill>
                <a:latin typeface="Times"/>
                <a:ea typeface="Times"/>
                <a:cs typeface="Times"/>
                <a:sym typeface="Times"/>
              </a:rPr>
              <a:t>av</a:t>
            </a:r>
            <a:r>
              <a:rPr b="0" i="0" lang="en-US" sz="1600" u="none" cap="none" strike="noStrike">
                <a:solidFill>
                  <a:schemeClr val="dk1"/>
                </a:solidFill>
                <a:latin typeface="Times"/>
                <a:ea typeface="Times"/>
                <a:cs typeface="Times"/>
                <a:sym typeface="Times"/>
              </a:rPr>
              <a:t> defines the resistance level of the device when it is in the “on” state.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The ideal diode is included to establish that there is only one direction of conduction through the device, and a reverse-bias condition will result in the open-circuit state for the device.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Times"/>
              <a:buChar char="•"/>
            </a:pPr>
            <a:r>
              <a:rPr b="0" i="0" lang="en-US" sz="1600" u="none" cap="none" strike="noStrike">
                <a:solidFill>
                  <a:schemeClr val="dk1"/>
                </a:solidFill>
                <a:latin typeface="Times"/>
                <a:ea typeface="Times"/>
                <a:cs typeface="Times"/>
                <a:sym typeface="Times"/>
              </a:rPr>
              <a:t>Since a silicon semiconductor diode does not reach the conduction state until </a:t>
            </a:r>
            <a:r>
              <a:rPr b="0" i="1" lang="en-US" sz="1600" u="none" cap="none" strike="noStrike">
                <a:solidFill>
                  <a:schemeClr val="dk1"/>
                </a:solidFill>
                <a:latin typeface="Times"/>
                <a:ea typeface="Times"/>
                <a:cs typeface="Times"/>
                <a:sym typeface="Times"/>
              </a:rPr>
              <a:t>V</a:t>
            </a:r>
            <a:r>
              <a:rPr b="0" baseline="-25000" i="1" lang="en-US" sz="1600" u="none" cap="none" strike="noStrike">
                <a:solidFill>
                  <a:schemeClr val="dk1"/>
                </a:solidFill>
                <a:latin typeface="Times"/>
                <a:ea typeface="Times"/>
                <a:cs typeface="Times"/>
                <a:sym typeface="Times"/>
              </a:rPr>
              <a:t>D</a:t>
            </a:r>
            <a:r>
              <a:rPr b="0" i="1" lang="en-US" sz="1600" u="none" cap="none" strike="noStrike">
                <a:solidFill>
                  <a:schemeClr val="dk1"/>
                </a:solidFill>
                <a:latin typeface="Times"/>
                <a:ea typeface="Times"/>
                <a:cs typeface="Times"/>
                <a:sym typeface="Times"/>
              </a:rPr>
              <a:t> </a:t>
            </a:r>
            <a:r>
              <a:rPr b="0" i="0" lang="en-US" sz="1600" u="none" cap="none" strike="noStrike">
                <a:solidFill>
                  <a:schemeClr val="dk1"/>
                </a:solidFill>
                <a:latin typeface="Times"/>
                <a:ea typeface="Times"/>
                <a:cs typeface="Times"/>
                <a:sym typeface="Times"/>
              </a:rPr>
              <a:t>reaches 0.7 V with a forward bias, a battery </a:t>
            </a:r>
            <a:r>
              <a:rPr b="0" i="1" lang="en-US" sz="1600" u="none" cap="none" strike="noStrike">
                <a:solidFill>
                  <a:schemeClr val="dk1"/>
                </a:solidFill>
                <a:latin typeface="Times"/>
                <a:ea typeface="Times"/>
                <a:cs typeface="Times"/>
                <a:sym typeface="Times"/>
              </a:rPr>
              <a:t>V</a:t>
            </a:r>
            <a:r>
              <a:rPr b="0" baseline="-25000" i="1" lang="en-US" sz="1600" u="none" cap="none" strike="noStrike">
                <a:solidFill>
                  <a:schemeClr val="dk1"/>
                </a:solidFill>
                <a:latin typeface="Times"/>
                <a:ea typeface="Times"/>
                <a:cs typeface="Times"/>
                <a:sym typeface="Times"/>
              </a:rPr>
              <a:t>K</a:t>
            </a:r>
            <a:r>
              <a:rPr b="0" i="1" lang="en-US" sz="1600" u="none" cap="none" strike="noStrike">
                <a:solidFill>
                  <a:schemeClr val="dk1"/>
                </a:solidFill>
                <a:latin typeface="Times"/>
                <a:ea typeface="Times"/>
                <a:cs typeface="Times"/>
                <a:sym typeface="Times"/>
              </a:rPr>
              <a:t> </a:t>
            </a:r>
            <a:r>
              <a:rPr b="0" i="0" lang="en-US" sz="1600" u="none" cap="none" strike="noStrike">
                <a:solidFill>
                  <a:schemeClr val="dk1"/>
                </a:solidFill>
                <a:latin typeface="Times"/>
                <a:ea typeface="Times"/>
                <a:cs typeface="Times"/>
                <a:sym typeface="Times"/>
              </a:rPr>
              <a:t>opposing the conduction direction must appear in the equivalent circuit</a:t>
            </a:r>
            <a:endParaRPr b="0" i="0" sz="1400" u="none" cap="none" strike="noStrike">
              <a:solidFill>
                <a:srgbClr val="000000"/>
              </a:solidFill>
              <a:latin typeface="Arial"/>
              <a:ea typeface="Arial"/>
              <a:cs typeface="Arial"/>
              <a:sym typeface="Arial"/>
            </a:endParaRPr>
          </a:p>
        </p:txBody>
      </p:sp>
      <p:sp>
        <p:nvSpPr>
          <p:cNvPr id="795" name="Google Shape;795;p6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01" name="Google Shape;801;p6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02" name="Google Shape;802;p69"/>
          <p:cNvSpPr txBox="1"/>
          <p:nvPr/>
        </p:nvSpPr>
        <p:spPr>
          <a:xfrm>
            <a:off x="152400" y="304800"/>
            <a:ext cx="8686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Simplified Equivalent Circuit</a:t>
            </a:r>
            <a:endParaRPr b="0" i="0" sz="1400" u="none" cap="none" strike="noStrike">
              <a:solidFill>
                <a:srgbClr val="000000"/>
              </a:solidFill>
              <a:latin typeface="Arial"/>
              <a:ea typeface="Arial"/>
              <a:cs typeface="Arial"/>
              <a:sym typeface="Arial"/>
            </a:endParaRPr>
          </a:p>
        </p:txBody>
      </p:sp>
      <p:sp>
        <p:nvSpPr>
          <p:cNvPr id="803" name="Google Shape;803;p6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804" name="Google Shape;804;p69"/>
          <p:cNvPicPr preferRelativeResize="0"/>
          <p:nvPr/>
        </p:nvPicPr>
        <p:blipFill rotWithShape="1">
          <a:blip r:embed="rId3">
            <a:alphaModFix/>
          </a:blip>
          <a:srcRect b="0" l="0" r="0" t="0"/>
          <a:stretch/>
        </p:blipFill>
        <p:spPr>
          <a:xfrm>
            <a:off x="1371600" y="1447800"/>
            <a:ext cx="6615112" cy="2036762"/>
          </a:xfrm>
          <a:prstGeom prst="rect">
            <a:avLst/>
          </a:prstGeom>
          <a:noFill/>
          <a:ln>
            <a:noFill/>
          </a:ln>
        </p:spPr>
      </p:pic>
      <p:sp>
        <p:nvSpPr>
          <p:cNvPr id="805" name="Google Shape;805;p69"/>
          <p:cNvSpPr txBox="1"/>
          <p:nvPr/>
        </p:nvSpPr>
        <p:spPr>
          <a:xfrm>
            <a:off x="609600" y="3775075"/>
            <a:ext cx="8153400" cy="19081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For most applications, the resistance </a:t>
            </a:r>
            <a:r>
              <a:rPr b="0" i="1" lang="en-US" sz="1800" u="none" cap="none" strike="noStrike">
                <a:solidFill>
                  <a:schemeClr val="dk1"/>
                </a:solidFill>
                <a:latin typeface="Times"/>
                <a:ea typeface="Times"/>
                <a:cs typeface="Times"/>
                <a:sym typeface="Times"/>
              </a:rPr>
              <a:t>r</a:t>
            </a:r>
            <a:r>
              <a:rPr b="0" baseline="-25000" i="0" lang="en-US" sz="1800" u="none" cap="none" strike="noStrike">
                <a:solidFill>
                  <a:schemeClr val="dk1"/>
                </a:solidFill>
                <a:latin typeface="Times"/>
                <a:ea typeface="Times"/>
                <a:cs typeface="Times"/>
                <a:sym typeface="Times"/>
              </a:rPr>
              <a:t>av</a:t>
            </a:r>
            <a:r>
              <a:rPr b="0" i="0" lang="en-US" sz="1800" u="none" cap="none" strike="noStrike">
                <a:solidFill>
                  <a:schemeClr val="dk1"/>
                </a:solidFill>
                <a:latin typeface="Times"/>
                <a:ea typeface="Times"/>
                <a:cs typeface="Times"/>
                <a:sym typeface="Times"/>
              </a:rPr>
              <a:t> is sufficiently small to be ignored in comparison to the other elements of the network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approximation is frequently employed in semiconductor circuit analysis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reduced equivalent circuit shows that a forward biased silicon diode in an electronic system under dc conditions has a drop of 0.7 V across it in the conduction state at any level of diode current</a:t>
            </a:r>
            <a:endParaRPr b="0" i="0" sz="1400" u="none" cap="none" strike="noStrike">
              <a:solidFill>
                <a:srgbClr val="000000"/>
              </a:solidFill>
              <a:latin typeface="Arial"/>
              <a:ea typeface="Arial"/>
              <a:cs typeface="Arial"/>
              <a:sym typeface="Arial"/>
            </a:endParaRPr>
          </a:p>
        </p:txBody>
      </p:sp>
      <p:sp>
        <p:nvSpPr>
          <p:cNvPr id="806" name="Google Shape;806;p6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0"/>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12" name="Google Shape;812;p7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13" name="Google Shape;813;p70"/>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Ideal Equivalent Circuit</a:t>
            </a:r>
            <a:endParaRPr b="0" i="0" sz="1400" u="none" cap="none" strike="noStrike">
              <a:solidFill>
                <a:srgbClr val="000000"/>
              </a:solidFill>
              <a:latin typeface="Arial"/>
              <a:ea typeface="Arial"/>
              <a:cs typeface="Arial"/>
              <a:sym typeface="Arial"/>
            </a:endParaRPr>
          </a:p>
        </p:txBody>
      </p:sp>
      <p:sp>
        <p:nvSpPr>
          <p:cNvPr id="814" name="Google Shape;814;p7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815" name="Google Shape;815;p70"/>
          <p:cNvPicPr preferRelativeResize="0"/>
          <p:nvPr/>
        </p:nvPicPr>
        <p:blipFill rotWithShape="1">
          <a:blip r:embed="rId3">
            <a:alphaModFix/>
          </a:blip>
          <a:srcRect b="0" l="0" r="0" t="0"/>
          <a:stretch/>
        </p:blipFill>
        <p:spPr>
          <a:xfrm>
            <a:off x="1001712" y="1219200"/>
            <a:ext cx="6759575" cy="2728912"/>
          </a:xfrm>
          <a:prstGeom prst="rect">
            <a:avLst/>
          </a:prstGeom>
          <a:noFill/>
          <a:ln>
            <a:noFill/>
          </a:ln>
        </p:spPr>
      </p:pic>
      <p:sp>
        <p:nvSpPr>
          <p:cNvPr id="816" name="Google Shape;816;p70"/>
          <p:cNvSpPr txBox="1"/>
          <p:nvPr/>
        </p:nvSpPr>
        <p:spPr>
          <a:xfrm>
            <a:off x="304800" y="4332287"/>
            <a:ext cx="8763000" cy="10001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We can take the analysis a step further and establish that a 0.7V level can often be ignored in comparison to the applied voltage level.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this case the equivalent circuit will be reduced to that of an ideal diode</a:t>
            </a:r>
            <a:endParaRPr b="0" i="0" sz="1400" u="none" cap="none" strike="noStrike">
              <a:solidFill>
                <a:srgbClr val="000000"/>
              </a:solidFill>
              <a:latin typeface="Arial"/>
              <a:ea typeface="Arial"/>
              <a:cs typeface="Arial"/>
              <a:sym typeface="Arial"/>
            </a:endParaRPr>
          </a:p>
        </p:txBody>
      </p:sp>
      <p:sp>
        <p:nvSpPr>
          <p:cNvPr id="817" name="Google Shape;817;p7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5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1"/>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23" name="Google Shape;823;p7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24" name="Google Shape;824;p71"/>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Summary of Diode Equivalent Circuits</a:t>
            </a:r>
            <a:endParaRPr b="0" i="0" sz="1400" u="none" cap="none" strike="noStrike">
              <a:solidFill>
                <a:srgbClr val="000000"/>
              </a:solidFill>
              <a:latin typeface="Arial"/>
              <a:ea typeface="Arial"/>
              <a:cs typeface="Arial"/>
              <a:sym typeface="Arial"/>
            </a:endParaRPr>
          </a:p>
        </p:txBody>
      </p:sp>
      <p:sp>
        <p:nvSpPr>
          <p:cNvPr id="825" name="Google Shape;825;p7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826" name="Google Shape;826;p71"/>
          <p:cNvPicPr preferRelativeResize="0"/>
          <p:nvPr/>
        </p:nvPicPr>
        <p:blipFill rotWithShape="1">
          <a:blip r:embed="rId3">
            <a:alphaModFix/>
          </a:blip>
          <a:srcRect b="0" l="0" r="0" t="0"/>
          <a:stretch/>
        </p:blipFill>
        <p:spPr>
          <a:xfrm>
            <a:off x="1524000" y="1447800"/>
            <a:ext cx="6275387" cy="3992562"/>
          </a:xfrm>
          <a:prstGeom prst="rect">
            <a:avLst/>
          </a:prstGeom>
          <a:noFill/>
          <a:ln>
            <a:noFill/>
          </a:ln>
        </p:spPr>
      </p:pic>
      <p:sp>
        <p:nvSpPr>
          <p:cNvPr id="827" name="Google Shape;827;p7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5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nvSpPr>
        <p:spPr>
          <a:xfrm>
            <a:off x="704850"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Applications</a:t>
            </a:r>
            <a:endParaRPr b="0" i="0" sz="1400" u="none" cap="none" strike="noStrike">
              <a:solidFill>
                <a:srgbClr val="000000"/>
              </a:solidFill>
              <a:latin typeface="Arial"/>
              <a:ea typeface="Arial"/>
              <a:cs typeface="Arial"/>
              <a:sym typeface="Arial"/>
            </a:endParaRPr>
          </a:p>
        </p:txBody>
      </p:sp>
      <p:sp>
        <p:nvSpPr>
          <p:cNvPr id="151" name="Google Shape;151;p1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152" name="Google Shape;152;p18"/>
          <p:cNvGrpSpPr/>
          <p:nvPr/>
        </p:nvGrpSpPr>
        <p:grpSpPr>
          <a:xfrm>
            <a:off x="576262" y="1295400"/>
            <a:ext cx="7772400" cy="2357437"/>
            <a:chOff x="576262" y="1295400"/>
            <a:chExt cx="7772400" cy="2357438"/>
          </a:xfrm>
        </p:grpSpPr>
        <p:pic>
          <p:nvPicPr>
            <p:cNvPr id="153" name="Google Shape;153;p18"/>
            <p:cNvPicPr preferRelativeResize="0"/>
            <p:nvPr/>
          </p:nvPicPr>
          <p:blipFill rotWithShape="1">
            <a:blip r:embed="rId3">
              <a:alphaModFix/>
            </a:blip>
            <a:srcRect b="0" l="0" r="0" t="0"/>
            <a:stretch/>
          </p:blipFill>
          <p:spPr>
            <a:xfrm>
              <a:off x="609600" y="2152650"/>
              <a:ext cx="7739062" cy="1500188"/>
            </a:xfrm>
            <a:prstGeom prst="rect">
              <a:avLst/>
            </a:prstGeom>
            <a:noFill/>
            <a:ln>
              <a:noFill/>
            </a:ln>
          </p:spPr>
        </p:pic>
        <p:pic>
          <p:nvPicPr>
            <p:cNvPr id="154" name="Google Shape;154;p18"/>
            <p:cNvPicPr preferRelativeResize="0"/>
            <p:nvPr/>
          </p:nvPicPr>
          <p:blipFill rotWithShape="1">
            <a:blip r:embed="rId4">
              <a:alphaModFix/>
            </a:blip>
            <a:srcRect b="0" l="0" r="0" t="0"/>
            <a:stretch/>
          </p:blipFill>
          <p:spPr>
            <a:xfrm>
              <a:off x="576262" y="1295400"/>
              <a:ext cx="7620000" cy="800100"/>
            </a:xfrm>
            <a:prstGeom prst="rect">
              <a:avLst/>
            </a:prstGeom>
            <a:noFill/>
            <a:ln>
              <a:noFill/>
            </a:ln>
          </p:spPr>
        </p:pic>
      </p:grpSp>
      <p:grpSp>
        <p:nvGrpSpPr>
          <p:cNvPr id="155" name="Google Shape;155;p18"/>
          <p:cNvGrpSpPr/>
          <p:nvPr/>
        </p:nvGrpSpPr>
        <p:grpSpPr>
          <a:xfrm>
            <a:off x="576262" y="3871912"/>
            <a:ext cx="7886700" cy="2357437"/>
            <a:chOff x="576262" y="3871913"/>
            <a:chExt cx="7886700" cy="2357437"/>
          </a:xfrm>
        </p:grpSpPr>
        <p:pic>
          <p:nvPicPr>
            <p:cNvPr id="156" name="Google Shape;156;p18"/>
            <p:cNvPicPr preferRelativeResize="0"/>
            <p:nvPr/>
          </p:nvPicPr>
          <p:blipFill rotWithShape="1">
            <a:blip r:embed="rId5">
              <a:alphaModFix/>
            </a:blip>
            <a:srcRect b="0" l="0" r="0" t="0"/>
            <a:stretch/>
          </p:blipFill>
          <p:spPr>
            <a:xfrm>
              <a:off x="576262" y="4724400"/>
              <a:ext cx="7772400" cy="1504950"/>
            </a:xfrm>
            <a:prstGeom prst="rect">
              <a:avLst/>
            </a:prstGeom>
            <a:noFill/>
            <a:ln>
              <a:noFill/>
            </a:ln>
          </p:spPr>
        </p:pic>
        <p:pic>
          <p:nvPicPr>
            <p:cNvPr id="157" name="Google Shape;157;p18"/>
            <p:cNvPicPr preferRelativeResize="0"/>
            <p:nvPr/>
          </p:nvPicPr>
          <p:blipFill rotWithShape="1">
            <a:blip r:embed="rId6">
              <a:alphaModFix/>
            </a:blip>
            <a:srcRect b="0" l="0" r="0" t="0"/>
            <a:stretch/>
          </p:blipFill>
          <p:spPr>
            <a:xfrm>
              <a:off x="576262" y="3871913"/>
              <a:ext cx="7886700" cy="781050"/>
            </a:xfrm>
            <a:prstGeom prst="rect">
              <a:avLst/>
            </a:prstGeom>
            <a:noFill/>
            <a:ln>
              <a:noFill/>
            </a:ln>
          </p:spPr>
        </p:pic>
      </p:grpSp>
      <p:sp>
        <p:nvSpPr>
          <p:cNvPr id="158" name="Google Shape;158;p1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2"/>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33" name="Google Shape;833;p7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34" name="Google Shape;834;p72"/>
          <p:cNvSpPr txBox="1"/>
          <p:nvPr/>
        </p:nvSpPr>
        <p:spPr>
          <a:xfrm>
            <a:off x="0" y="304800"/>
            <a:ext cx="87630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Transition and Diffusion Capacitance</a:t>
            </a:r>
            <a:endParaRPr b="0" i="0" sz="1400" u="none" cap="none" strike="noStrike">
              <a:solidFill>
                <a:srgbClr val="000000"/>
              </a:solidFill>
              <a:latin typeface="Arial"/>
              <a:ea typeface="Arial"/>
              <a:cs typeface="Arial"/>
              <a:sym typeface="Arial"/>
            </a:endParaRPr>
          </a:p>
        </p:txBody>
      </p:sp>
      <p:sp>
        <p:nvSpPr>
          <p:cNvPr id="835" name="Google Shape;835;p72"/>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836" name="Google Shape;836;p72"/>
          <p:cNvPicPr preferRelativeResize="0"/>
          <p:nvPr/>
        </p:nvPicPr>
        <p:blipFill rotWithShape="1">
          <a:blip r:embed="rId3">
            <a:alphaModFix/>
          </a:blip>
          <a:srcRect b="0" l="0" r="0" t="0"/>
          <a:stretch/>
        </p:blipFill>
        <p:spPr>
          <a:xfrm>
            <a:off x="2563812" y="4149725"/>
            <a:ext cx="2438400" cy="742950"/>
          </a:xfrm>
          <a:prstGeom prst="rect">
            <a:avLst/>
          </a:prstGeom>
          <a:noFill/>
          <a:ln>
            <a:noFill/>
          </a:ln>
        </p:spPr>
      </p:pic>
      <p:sp>
        <p:nvSpPr>
          <p:cNvPr id="837" name="Google Shape;837;p72"/>
          <p:cNvSpPr txBox="1"/>
          <p:nvPr/>
        </p:nvSpPr>
        <p:spPr>
          <a:xfrm>
            <a:off x="5410200" y="4267200"/>
            <a:ext cx="14668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1.9]</a:t>
            </a:r>
            <a:endParaRPr b="0" i="0" sz="1400" u="none" cap="none" strike="noStrike">
              <a:solidFill>
                <a:srgbClr val="000000"/>
              </a:solidFill>
              <a:latin typeface="Arial"/>
              <a:ea typeface="Arial"/>
              <a:cs typeface="Arial"/>
              <a:sym typeface="Arial"/>
            </a:endParaRPr>
          </a:p>
        </p:txBody>
      </p:sp>
      <p:sp>
        <p:nvSpPr>
          <p:cNvPr id="838" name="Google Shape;838;p72"/>
          <p:cNvSpPr txBox="1"/>
          <p:nvPr/>
        </p:nvSpPr>
        <p:spPr>
          <a:xfrm>
            <a:off x="304800" y="990600"/>
            <a:ext cx="8458200" cy="7381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a:ea typeface="Times"/>
                <a:cs typeface="Times"/>
                <a:sym typeface="Times"/>
              </a:rPr>
              <a:t>Basic equation for the capacitance of a parallel-plate capacitor is defined 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pic>
        <p:nvPicPr>
          <p:cNvPr id="839" name="Google Shape;839;p72"/>
          <p:cNvPicPr preferRelativeResize="0"/>
          <p:nvPr/>
        </p:nvPicPr>
        <p:blipFill rotWithShape="1">
          <a:blip r:embed="rId4">
            <a:alphaModFix/>
          </a:blip>
          <a:srcRect b="0" l="0" r="0" t="0"/>
          <a:stretch/>
        </p:blipFill>
        <p:spPr>
          <a:xfrm>
            <a:off x="3581400" y="1454150"/>
            <a:ext cx="674687" cy="550862"/>
          </a:xfrm>
          <a:prstGeom prst="rect">
            <a:avLst/>
          </a:prstGeom>
          <a:noFill/>
          <a:ln>
            <a:noFill/>
          </a:ln>
        </p:spPr>
      </p:pic>
      <p:sp>
        <p:nvSpPr>
          <p:cNvPr id="840" name="Google Shape;840;p72"/>
          <p:cNvSpPr txBox="1"/>
          <p:nvPr/>
        </p:nvSpPr>
        <p:spPr>
          <a:xfrm>
            <a:off x="566737" y="1905000"/>
            <a:ext cx="8610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Where ε is the permittivity of the dielectric (insulator) between the plates of area </a:t>
            </a:r>
            <a:r>
              <a:rPr b="0" i="1" lang="en-US" sz="1800" u="none" cap="none" strike="noStrike">
                <a:solidFill>
                  <a:schemeClr val="dk1"/>
                </a:solidFill>
                <a:latin typeface="Times"/>
                <a:ea typeface="Times"/>
                <a:cs typeface="Times"/>
                <a:sym typeface="Times"/>
              </a:rPr>
              <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separated by a distance </a:t>
            </a:r>
            <a:r>
              <a:rPr b="0" i="1" lang="en-US" sz="1800" u="none" cap="none" strike="noStrike">
                <a:solidFill>
                  <a:schemeClr val="dk1"/>
                </a:solidFill>
                <a:latin typeface="Times"/>
                <a:ea typeface="Times"/>
                <a:cs typeface="Times"/>
                <a:sym typeface="Times"/>
              </a:rPr>
              <a:t>d</a:t>
            </a:r>
            <a:endParaRPr b="0" i="0" sz="1400" u="none" cap="none" strike="noStrike">
              <a:solidFill>
                <a:srgbClr val="000000"/>
              </a:solidFill>
              <a:latin typeface="Arial"/>
              <a:ea typeface="Arial"/>
              <a:cs typeface="Arial"/>
              <a:sym typeface="Arial"/>
            </a:endParaRPr>
          </a:p>
        </p:txBody>
      </p:sp>
      <p:sp>
        <p:nvSpPr>
          <p:cNvPr id="841" name="Google Shape;841;p72"/>
          <p:cNvSpPr txBox="1"/>
          <p:nvPr/>
        </p:nvSpPr>
        <p:spPr>
          <a:xfrm>
            <a:off x="328612" y="2570162"/>
            <a:ext cx="8410575" cy="14779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Capacitance in Reversed-Bias - Transition Capacitance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Times"/>
              <a:buNone/>
            </a:pPr>
            <a:r>
              <a:t/>
            </a:r>
            <a:endParaRPr b="0" i="0" sz="1800" u="none" cap="none" strike="noStrike">
              <a:solidFill>
                <a:schemeClr val="dk1"/>
              </a:solidFill>
              <a:latin typeface="Times"/>
              <a:ea typeface="Times"/>
              <a:cs typeface="Times"/>
              <a:sym typeface="Times"/>
            </a:endParaRPr>
          </a:p>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a diode the depletion region (free of carriers) behaves essentially like an insulator between the layers of opposite charge. Since the depletion width ( </a:t>
            </a:r>
            <a:r>
              <a:rPr b="0" i="1" lang="en-US" sz="1800" u="none" cap="none" strike="noStrike">
                <a:solidFill>
                  <a:schemeClr val="dk1"/>
                </a:solidFill>
                <a:latin typeface="Times"/>
                <a:ea typeface="Times"/>
                <a:cs typeface="Times"/>
                <a:sym typeface="Times"/>
              </a:rPr>
              <a:t>d </a:t>
            </a:r>
            <a:r>
              <a:rPr b="0" i="0" lang="en-US" sz="1800" u="none" cap="none" strike="noStrike">
                <a:solidFill>
                  <a:schemeClr val="dk1"/>
                </a:solidFill>
                <a:latin typeface="Times"/>
                <a:ea typeface="Times"/>
                <a:cs typeface="Times"/>
                <a:sym typeface="Times"/>
              </a:rPr>
              <a:t>) will increase with increased reverse-bias potential, the resulting transition capacitance will decrease</a:t>
            </a:r>
            <a:endParaRPr b="0" i="0" sz="1400" u="none" cap="none" strike="noStrike">
              <a:solidFill>
                <a:srgbClr val="000000"/>
              </a:solidFill>
              <a:latin typeface="Arial"/>
              <a:ea typeface="Arial"/>
              <a:cs typeface="Arial"/>
              <a:sym typeface="Arial"/>
            </a:endParaRPr>
          </a:p>
        </p:txBody>
      </p:sp>
      <p:sp>
        <p:nvSpPr>
          <p:cNvPr id="842" name="Google Shape;842;p72"/>
          <p:cNvSpPr txBox="1"/>
          <p:nvPr/>
        </p:nvSpPr>
        <p:spPr>
          <a:xfrm>
            <a:off x="685800" y="4881562"/>
            <a:ext cx="78486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Where,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C </a:t>
            </a:r>
            <a:r>
              <a:rPr b="0" i="0" lang="en-US" sz="1800" u="none" cap="none" strike="noStrike">
                <a:solidFill>
                  <a:schemeClr val="dk1"/>
                </a:solidFill>
                <a:latin typeface="Times"/>
                <a:ea typeface="Times"/>
                <a:cs typeface="Times"/>
                <a:sym typeface="Times"/>
              </a:rPr>
              <a:t>(0) is the capacitance under no-bias conditions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V</a:t>
            </a:r>
            <a:r>
              <a:rPr b="0" baseline="-25000" i="1" lang="en-US" sz="1800" u="none" cap="none" strike="noStrike">
                <a:solidFill>
                  <a:schemeClr val="dk1"/>
                </a:solidFill>
                <a:latin typeface="Times"/>
                <a:ea typeface="Times"/>
                <a:cs typeface="Times"/>
                <a:sym typeface="Times"/>
              </a:rPr>
              <a:t>R</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is the applied reverse bias potential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is 1⁄2 or 1⁄3 depending on the manufacturing process for the diode</a:t>
            </a:r>
            <a:endParaRPr b="0" i="0" sz="1400" u="none" cap="none" strike="noStrike">
              <a:solidFill>
                <a:srgbClr val="000000"/>
              </a:solidFill>
              <a:latin typeface="Arial"/>
              <a:ea typeface="Arial"/>
              <a:cs typeface="Arial"/>
              <a:sym typeface="Arial"/>
            </a:endParaRPr>
          </a:p>
        </p:txBody>
      </p:sp>
      <p:sp>
        <p:nvSpPr>
          <p:cNvPr id="843" name="Google Shape;843;p72"/>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3"/>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49" name="Google Shape;849;p7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50" name="Google Shape;850;p73"/>
          <p:cNvSpPr txBox="1"/>
          <p:nvPr/>
        </p:nvSpPr>
        <p:spPr>
          <a:xfrm>
            <a:off x="228600" y="261937"/>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Transition and Diffusion Capacitance</a:t>
            </a:r>
            <a:endParaRPr b="0" i="0" sz="1400" u="none" cap="none" strike="noStrike">
              <a:solidFill>
                <a:srgbClr val="000000"/>
              </a:solidFill>
              <a:latin typeface="Arial"/>
              <a:ea typeface="Arial"/>
              <a:cs typeface="Arial"/>
              <a:sym typeface="Arial"/>
            </a:endParaRPr>
          </a:p>
        </p:txBody>
      </p:sp>
      <p:sp>
        <p:nvSpPr>
          <p:cNvPr id="851" name="Google Shape;851;p73"/>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852" name="Google Shape;852;p73"/>
          <p:cNvPicPr preferRelativeResize="0"/>
          <p:nvPr/>
        </p:nvPicPr>
        <p:blipFill rotWithShape="1">
          <a:blip r:embed="rId3">
            <a:alphaModFix/>
          </a:blip>
          <a:srcRect b="0" l="0" r="0" t="0"/>
          <a:stretch/>
        </p:blipFill>
        <p:spPr>
          <a:xfrm>
            <a:off x="2424112" y="4381500"/>
            <a:ext cx="4738687" cy="2476500"/>
          </a:xfrm>
          <a:prstGeom prst="rect">
            <a:avLst/>
          </a:prstGeom>
          <a:noFill/>
          <a:ln>
            <a:noFill/>
          </a:ln>
        </p:spPr>
      </p:pic>
      <p:pic>
        <p:nvPicPr>
          <p:cNvPr id="853" name="Google Shape;853;p73"/>
          <p:cNvPicPr preferRelativeResize="0"/>
          <p:nvPr/>
        </p:nvPicPr>
        <p:blipFill rotWithShape="1">
          <a:blip r:embed="rId4">
            <a:alphaModFix/>
          </a:blip>
          <a:srcRect b="0" l="0" r="0" t="0"/>
          <a:stretch/>
        </p:blipFill>
        <p:spPr>
          <a:xfrm>
            <a:off x="762000" y="4000500"/>
            <a:ext cx="1752600" cy="2324100"/>
          </a:xfrm>
          <a:prstGeom prst="rect">
            <a:avLst/>
          </a:prstGeom>
          <a:noFill/>
          <a:ln>
            <a:noFill/>
          </a:ln>
        </p:spPr>
      </p:pic>
      <p:pic>
        <p:nvPicPr>
          <p:cNvPr id="854" name="Google Shape;854;p73"/>
          <p:cNvPicPr preferRelativeResize="0"/>
          <p:nvPr/>
        </p:nvPicPr>
        <p:blipFill rotWithShape="1">
          <a:blip r:embed="rId5">
            <a:alphaModFix/>
          </a:blip>
          <a:srcRect b="0" l="0" r="0" t="0"/>
          <a:stretch/>
        </p:blipFill>
        <p:spPr>
          <a:xfrm>
            <a:off x="1143000" y="3260725"/>
            <a:ext cx="1647825" cy="723900"/>
          </a:xfrm>
          <a:prstGeom prst="rect">
            <a:avLst/>
          </a:prstGeom>
          <a:noFill/>
          <a:ln>
            <a:noFill/>
          </a:ln>
        </p:spPr>
      </p:pic>
      <p:sp>
        <p:nvSpPr>
          <p:cNvPr id="855" name="Google Shape;855;p73"/>
          <p:cNvSpPr txBox="1"/>
          <p:nvPr/>
        </p:nvSpPr>
        <p:spPr>
          <a:xfrm>
            <a:off x="2951162" y="3435350"/>
            <a:ext cx="15827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1.10]</a:t>
            </a:r>
            <a:endParaRPr b="0" i="0" sz="1400" u="none" cap="none" strike="noStrike">
              <a:solidFill>
                <a:srgbClr val="000000"/>
              </a:solidFill>
              <a:latin typeface="Arial"/>
              <a:ea typeface="Arial"/>
              <a:cs typeface="Arial"/>
              <a:sym typeface="Arial"/>
            </a:endParaRPr>
          </a:p>
        </p:txBody>
      </p:sp>
      <p:sp>
        <p:nvSpPr>
          <p:cNvPr id="856" name="Google Shape;856;p73"/>
          <p:cNvSpPr txBox="1"/>
          <p:nvPr/>
        </p:nvSpPr>
        <p:spPr>
          <a:xfrm>
            <a:off x="723900" y="1066800"/>
            <a:ext cx="7620000" cy="21859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Capacitance in Forward-Bias - Diffusion Capacitance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Although the effect transition capacitance will also be present in the forward-bias region, it is overshadowed by a capacitance effect directly dependent on the rate at which charge is injected into the regions just outside the depletion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result is that increased levels of current will result in increased levels of diffusion capacitance</a:t>
            </a:r>
            <a:endParaRPr b="0" i="0" sz="1400" u="none" cap="none" strike="noStrike">
              <a:solidFill>
                <a:srgbClr val="000000"/>
              </a:solidFill>
              <a:latin typeface="Arial"/>
              <a:ea typeface="Arial"/>
              <a:cs typeface="Arial"/>
              <a:sym typeface="Arial"/>
            </a:endParaRPr>
          </a:p>
        </p:txBody>
      </p:sp>
      <p:sp>
        <p:nvSpPr>
          <p:cNvPr id="857" name="Google Shape;857;p73"/>
          <p:cNvSpPr txBox="1"/>
          <p:nvPr/>
        </p:nvSpPr>
        <p:spPr>
          <a:xfrm>
            <a:off x="4533900" y="3067050"/>
            <a:ext cx="43815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where τ</a:t>
            </a:r>
            <a:r>
              <a:rPr b="0" baseline="-25000" i="0" lang="en-US" sz="1800" u="none" cap="none" strike="noStrike">
                <a:solidFill>
                  <a:schemeClr val="dk1"/>
                </a:solidFill>
                <a:latin typeface="Times"/>
                <a:ea typeface="Times"/>
                <a:cs typeface="Times"/>
                <a:sym typeface="Times"/>
              </a:rPr>
              <a:t>T</a:t>
            </a:r>
            <a:r>
              <a:rPr b="0" i="0" lang="en-US" sz="1800" u="none" cap="none" strike="noStrike">
                <a:solidFill>
                  <a:schemeClr val="dk1"/>
                </a:solidFill>
                <a:latin typeface="Times"/>
                <a:ea typeface="Times"/>
                <a:cs typeface="Times"/>
                <a:sym typeface="Times"/>
              </a:rPr>
              <a:t> is the minority carrier lifetime—the time is world take for a minority carrier such as a hole to recombine with an electron in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p:txBody>
      </p:sp>
      <p:sp>
        <p:nvSpPr>
          <p:cNvPr id="858" name="Google Shape;858;p73"/>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64" name="Google Shape;864;p7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65" name="Google Shape;865;p74"/>
          <p:cNvSpPr txBox="1"/>
          <p:nvPr/>
        </p:nvSpPr>
        <p:spPr>
          <a:xfrm>
            <a:off x="228600" y="261937"/>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Reverse Recovery Time</a:t>
            </a:r>
            <a:endParaRPr b="0" i="0" sz="1400" u="none" cap="none" strike="noStrike">
              <a:solidFill>
                <a:srgbClr val="000000"/>
              </a:solidFill>
              <a:latin typeface="Arial"/>
              <a:ea typeface="Arial"/>
              <a:cs typeface="Arial"/>
              <a:sym typeface="Arial"/>
            </a:endParaRPr>
          </a:p>
        </p:txBody>
      </p:sp>
      <p:sp>
        <p:nvSpPr>
          <p:cNvPr id="866" name="Google Shape;866;p74"/>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867" name="Google Shape;867;p74"/>
          <p:cNvSpPr txBox="1"/>
          <p:nvPr/>
        </p:nvSpPr>
        <p:spPr>
          <a:xfrm>
            <a:off x="228600" y="838200"/>
            <a:ext cx="8610600" cy="6461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Reverse Recovery Time </a:t>
            </a: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rr</a:t>
            </a:r>
            <a:r>
              <a:rPr b="0" i="0" lang="en-US" sz="1800" u="none" cap="none" strike="noStrike">
                <a:solidFill>
                  <a:schemeClr val="dk1"/>
                </a:solidFill>
                <a:latin typeface="Times"/>
                <a:ea typeface="Times"/>
                <a:cs typeface="Times"/>
                <a:sym typeface="Times"/>
              </a:rPr>
              <a:t> is the amount of time it takes for the diode to stop conducting once the diode is switched from Forward Bias to Reverse Bias.</a:t>
            </a:r>
            <a:endParaRPr b="0" i="0" sz="1400" u="none" cap="none" strike="noStrike">
              <a:solidFill>
                <a:srgbClr val="000000"/>
              </a:solidFill>
              <a:latin typeface="Arial"/>
              <a:ea typeface="Arial"/>
              <a:cs typeface="Arial"/>
              <a:sym typeface="Arial"/>
            </a:endParaRPr>
          </a:p>
        </p:txBody>
      </p:sp>
      <p:pic>
        <p:nvPicPr>
          <p:cNvPr descr="D:\FREELANCE\POWER POINT\BOYLESTAD\ARTS\CH 01\f_01044.jpg" id="868" name="Google Shape;868;p74"/>
          <p:cNvPicPr preferRelativeResize="0"/>
          <p:nvPr/>
        </p:nvPicPr>
        <p:blipFill rotWithShape="1">
          <a:blip r:embed="rId3">
            <a:alphaModFix/>
          </a:blip>
          <a:srcRect b="0" l="0" r="0" t="0"/>
          <a:stretch/>
        </p:blipFill>
        <p:spPr>
          <a:xfrm>
            <a:off x="4724400" y="1468437"/>
            <a:ext cx="4648200" cy="3103562"/>
          </a:xfrm>
          <a:prstGeom prst="rect">
            <a:avLst/>
          </a:prstGeom>
          <a:noFill/>
          <a:ln>
            <a:noFill/>
          </a:ln>
        </p:spPr>
      </p:pic>
      <p:sp>
        <p:nvSpPr>
          <p:cNvPr id="869" name="Google Shape;869;p74"/>
          <p:cNvSpPr txBox="1"/>
          <p:nvPr/>
        </p:nvSpPr>
        <p:spPr>
          <a:xfrm>
            <a:off x="152400" y="1524000"/>
            <a:ext cx="5181600" cy="18319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the forward-bias state a large number of electrons from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 progressing through the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-type material and a large number of holes in the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-type material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creates a large number of minority carriers in each material</a:t>
            </a:r>
            <a:endParaRPr b="0" i="0" sz="1400" u="none" cap="none" strike="noStrike">
              <a:solidFill>
                <a:srgbClr val="000000"/>
              </a:solidFill>
              <a:latin typeface="Arial"/>
              <a:ea typeface="Arial"/>
              <a:cs typeface="Arial"/>
              <a:sym typeface="Arial"/>
            </a:endParaRPr>
          </a:p>
        </p:txBody>
      </p:sp>
      <p:sp>
        <p:nvSpPr>
          <p:cNvPr id="870" name="Google Shape;870;p74"/>
          <p:cNvSpPr txBox="1"/>
          <p:nvPr/>
        </p:nvSpPr>
        <p:spPr>
          <a:xfrm>
            <a:off x="152400" y="3330575"/>
            <a:ext cx="5562600"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If the applied voltage is reversed to establish a reverse-bias situation, because of the large number of minority carriers in each material, the diode current simply reverses and stay at this measurable level for the period of time </a:t>
            </a: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s</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(storage time) required for the minority carriers to return to their majority-carrier    state in the opposite material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sp>
        <p:nvSpPr>
          <p:cNvPr id="871" name="Google Shape;871;p74"/>
          <p:cNvSpPr txBox="1"/>
          <p:nvPr/>
        </p:nvSpPr>
        <p:spPr>
          <a:xfrm>
            <a:off x="152400" y="5324475"/>
            <a:ext cx="8834437"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Eventually, when this storage phase has passed, the current will be reduced in level to that associated with the non-conduction state. This second period of time is denoted by </a:t>
            </a: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t</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(transition interval)</a:t>
            </a:r>
            <a:endParaRPr b="0" i="0" sz="1400" u="none" cap="none" strike="noStrike">
              <a:solidFill>
                <a:srgbClr val="000000"/>
              </a:solidFill>
              <a:latin typeface="Arial"/>
              <a:ea typeface="Arial"/>
              <a:cs typeface="Arial"/>
              <a:sym typeface="Arial"/>
            </a:endParaRPr>
          </a:p>
        </p:txBody>
      </p:sp>
      <p:sp>
        <p:nvSpPr>
          <p:cNvPr id="872" name="Google Shape;872;p74"/>
          <p:cNvSpPr txBox="1"/>
          <p:nvPr/>
        </p:nvSpPr>
        <p:spPr>
          <a:xfrm>
            <a:off x="2951162" y="5986462"/>
            <a:ext cx="146208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1" lang="en-US" sz="2400" u="none" cap="none" strike="noStrike">
                <a:solidFill>
                  <a:schemeClr val="dk1"/>
                </a:solidFill>
                <a:latin typeface="Times"/>
                <a:ea typeface="Times"/>
                <a:cs typeface="Times"/>
                <a:sym typeface="Times"/>
              </a:rPr>
              <a:t>t</a:t>
            </a:r>
            <a:r>
              <a:rPr b="0" baseline="-25000" i="1" lang="en-US" sz="2400" u="none" cap="none" strike="noStrike">
                <a:solidFill>
                  <a:schemeClr val="dk1"/>
                </a:solidFill>
                <a:latin typeface="Times"/>
                <a:ea typeface="Times"/>
                <a:cs typeface="Times"/>
                <a:sym typeface="Times"/>
              </a:rPr>
              <a:t>rr</a:t>
            </a:r>
            <a:r>
              <a:rPr b="0" i="1" lang="en-US" sz="2400" u="none" cap="none" strike="noStrike">
                <a:solidFill>
                  <a:schemeClr val="dk1"/>
                </a:solidFill>
                <a:latin typeface="Times"/>
                <a:ea typeface="Times"/>
                <a:cs typeface="Times"/>
                <a:sym typeface="Times"/>
              </a:rPr>
              <a:t> =</a:t>
            </a:r>
            <a:r>
              <a:rPr b="0" i="0" lang="en-US" sz="2400" u="none" cap="none" strike="noStrike">
                <a:solidFill>
                  <a:schemeClr val="dk1"/>
                </a:solidFill>
                <a:latin typeface="Times"/>
                <a:ea typeface="Times"/>
                <a:cs typeface="Times"/>
                <a:sym typeface="Times"/>
              </a:rPr>
              <a:t> </a:t>
            </a:r>
            <a:r>
              <a:rPr b="0" i="1" lang="en-US" sz="2400" u="none" cap="none" strike="noStrike">
                <a:solidFill>
                  <a:schemeClr val="dk1"/>
                </a:solidFill>
                <a:latin typeface="Times"/>
                <a:ea typeface="Times"/>
                <a:cs typeface="Times"/>
                <a:sym typeface="Times"/>
              </a:rPr>
              <a:t>t</a:t>
            </a:r>
            <a:r>
              <a:rPr b="0" baseline="-25000" i="1" lang="en-US" sz="2400" u="none" cap="none" strike="noStrike">
                <a:solidFill>
                  <a:schemeClr val="dk1"/>
                </a:solidFill>
                <a:latin typeface="Times"/>
                <a:ea typeface="Times"/>
                <a:cs typeface="Times"/>
                <a:sym typeface="Times"/>
              </a:rPr>
              <a:t>s</a:t>
            </a:r>
            <a:r>
              <a:rPr b="0" i="1" lang="en-US" sz="2400" u="none" cap="none" strike="noStrike">
                <a:solidFill>
                  <a:schemeClr val="dk1"/>
                </a:solidFill>
                <a:latin typeface="Times"/>
                <a:ea typeface="Times"/>
                <a:cs typeface="Times"/>
                <a:sym typeface="Times"/>
              </a:rPr>
              <a:t> +</a:t>
            </a:r>
            <a:r>
              <a:rPr b="0" i="0" lang="en-US" sz="2400" u="none" cap="none" strike="noStrike">
                <a:solidFill>
                  <a:schemeClr val="dk1"/>
                </a:solidFill>
                <a:latin typeface="Times"/>
                <a:ea typeface="Times"/>
                <a:cs typeface="Times"/>
                <a:sym typeface="Times"/>
              </a:rPr>
              <a:t> </a:t>
            </a:r>
            <a:r>
              <a:rPr b="0" i="1" lang="en-US" sz="2400" u="none" cap="none" strike="noStrike">
                <a:solidFill>
                  <a:schemeClr val="dk1"/>
                </a:solidFill>
                <a:latin typeface="Times"/>
                <a:ea typeface="Times"/>
                <a:cs typeface="Times"/>
                <a:sym typeface="Times"/>
              </a:rPr>
              <a:t>t</a:t>
            </a:r>
            <a:r>
              <a:rPr b="0" baseline="-25000" i="1" lang="en-US" sz="2400" u="none" cap="none" strike="noStrike">
                <a:solidFill>
                  <a:schemeClr val="dk1"/>
                </a:solidFill>
                <a:latin typeface="Times"/>
                <a:ea typeface="Times"/>
                <a:cs typeface="Times"/>
                <a:sym typeface="Times"/>
              </a:rPr>
              <a:t>t</a:t>
            </a:r>
            <a:endParaRPr b="0" i="0" sz="1400" u="none" cap="none" strike="noStrike">
              <a:solidFill>
                <a:srgbClr val="000000"/>
              </a:solidFill>
              <a:latin typeface="Arial"/>
              <a:ea typeface="Arial"/>
              <a:cs typeface="Arial"/>
              <a:sym typeface="Arial"/>
            </a:endParaRPr>
          </a:p>
        </p:txBody>
      </p:sp>
      <p:grpSp>
        <p:nvGrpSpPr>
          <p:cNvPr id="873" name="Google Shape;873;p74"/>
          <p:cNvGrpSpPr/>
          <p:nvPr/>
        </p:nvGrpSpPr>
        <p:grpSpPr>
          <a:xfrm>
            <a:off x="3714750" y="6446837"/>
            <a:ext cx="1020762" cy="301625"/>
            <a:chOff x="1906786" y="1909465"/>
            <a:chExt cx="1021470" cy="300335"/>
          </a:xfrm>
        </p:grpSpPr>
        <p:cxnSp>
          <p:nvCxnSpPr>
            <p:cNvPr id="874" name="Google Shape;874;p74"/>
            <p:cNvCxnSpPr/>
            <p:nvPr/>
          </p:nvCxnSpPr>
          <p:spPr>
            <a:xfrm rot="10800000">
              <a:off x="1906786" y="1909465"/>
              <a:ext cx="0" cy="300335"/>
            </a:xfrm>
            <a:prstGeom prst="straightConnector1">
              <a:avLst/>
            </a:prstGeom>
            <a:noFill/>
            <a:ln cap="flat" cmpd="sng" w="9525">
              <a:solidFill>
                <a:schemeClr val="dk1"/>
              </a:solidFill>
              <a:prstDash val="solid"/>
              <a:miter lim="800000"/>
              <a:headEnd len="sm" w="sm" type="none"/>
              <a:tailEnd len="med" w="med" type="stealth"/>
            </a:ln>
          </p:spPr>
        </p:cxnSp>
        <p:cxnSp>
          <p:nvCxnSpPr>
            <p:cNvPr id="875" name="Google Shape;875;p74"/>
            <p:cNvCxnSpPr/>
            <p:nvPr/>
          </p:nvCxnSpPr>
          <p:spPr>
            <a:xfrm>
              <a:off x="1906786" y="2209800"/>
              <a:ext cx="1021470" cy="0"/>
            </a:xfrm>
            <a:prstGeom prst="straightConnector1">
              <a:avLst/>
            </a:prstGeom>
            <a:noFill/>
            <a:ln cap="flat" cmpd="sng" w="9525">
              <a:solidFill>
                <a:schemeClr val="dk1"/>
              </a:solidFill>
              <a:prstDash val="solid"/>
              <a:miter lim="800000"/>
              <a:headEnd len="sm" w="sm" type="none"/>
              <a:tailEnd len="sm" w="sm" type="none"/>
            </a:ln>
          </p:spPr>
        </p:cxnSp>
      </p:grpSp>
      <p:grpSp>
        <p:nvGrpSpPr>
          <p:cNvPr id="876" name="Google Shape;876;p74"/>
          <p:cNvGrpSpPr/>
          <p:nvPr/>
        </p:nvGrpSpPr>
        <p:grpSpPr>
          <a:xfrm>
            <a:off x="4208462" y="6443662"/>
            <a:ext cx="511175" cy="153987"/>
            <a:chOff x="2384865" y="2209800"/>
            <a:chExt cx="510735" cy="154632"/>
          </a:xfrm>
        </p:grpSpPr>
        <p:cxnSp>
          <p:nvCxnSpPr>
            <p:cNvPr id="877" name="Google Shape;877;p74"/>
            <p:cNvCxnSpPr/>
            <p:nvPr/>
          </p:nvCxnSpPr>
          <p:spPr>
            <a:xfrm rot="10800000">
              <a:off x="2384865" y="2209800"/>
              <a:ext cx="0" cy="152400"/>
            </a:xfrm>
            <a:prstGeom prst="straightConnector1">
              <a:avLst/>
            </a:prstGeom>
            <a:noFill/>
            <a:ln cap="flat" cmpd="sng" w="9525">
              <a:solidFill>
                <a:schemeClr val="dk1"/>
              </a:solidFill>
              <a:prstDash val="solid"/>
              <a:miter lim="800000"/>
              <a:headEnd len="sm" w="sm" type="none"/>
              <a:tailEnd len="med" w="med" type="stealth"/>
            </a:ln>
          </p:spPr>
        </p:cxnSp>
        <p:cxnSp>
          <p:nvCxnSpPr>
            <p:cNvPr id="878" name="Google Shape;878;p74"/>
            <p:cNvCxnSpPr/>
            <p:nvPr/>
          </p:nvCxnSpPr>
          <p:spPr>
            <a:xfrm>
              <a:off x="2384865" y="2364432"/>
              <a:ext cx="510735" cy="0"/>
            </a:xfrm>
            <a:prstGeom prst="straightConnector1">
              <a:avLst/>
            </a:prstGeom>
            <a:noFill/>
            <a:ln cap="flat" cmpd="sng" w="9525">
              <a:solidFill>
                <a:schemeClr val="dk1"/>
              </a:solidFill>
              <a:prstDash val="solid"/>
              <a:miter lim="800000"/>
              <a:headEnd len="sm" w="sm" type="none"/>
              <a:tailEnd len="sm" w="sm" type="none"/>
            </a:ln>
          </p:spPr>
        </p:cxnSp>
      </p:grpSp>
      <p:sp>
        <p:nvSpPr>
          <p:cNvPr id="879" name="Google Shape;879;p74"/>
          <p:cNvSpPr txBox="1"/>
          <p:nvPr/>
        </p:nvSpPr>
        <p:spPr>
          <a:xfrm>
            <a:off x="4692650" y="6611937"/>
            <a:ext cx="81597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Times"/>
              <a:buNone/>
            </a:pPr>
            <a:r>
              <a:rPr b="0" i="0" lang="en-US" sz="1000" u="none" cap="none" strike="noStrike">
                <a:solidFill>
                  <a:schemeClr val="dk1"/>
                </a:solidFill>
                <a:latin typeface="Times"/>
                <a:ea typeface="Times"/>
                <a:cs typeface="Times"/>
                <a:sym typeface="Times"/>
              </a:rPr>
              <a:t>storage time</a:t>
            </a:r>
            <a:endParaRPr b="0" i="0" sz="1400" u="none" cap="none" strike="noStrike">
              <a:solidFill>
                <a:srgbClr val="000000"/>
              </a:solidFill>
              <a:latin typeface="Arial"/>
              <a:ea typeface="Arial"/>
              <a:cs typeface="Arial"/>
              <a:sym typeface="Arial"/>
            </a:endParaRPr>
          </a:p>
        </p:txBody>
      </p:sp>
      <p:sp>
        <p:nvSpPr>
          <p:cNvPr id="880" name="Google Shape;880;p74"/>
          <p:cNvSpPr txBox="1"/>
          <p:nvPr/>
        </p:nvSpPr>
        <p:spPr>
          <a:xfrm>
            <a:off x="4697412" y="6472237"/>
            <a:ext cx="1093787"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Times"/>
              <a:buNone/>
            </a:pPr>
            <a:r>
              <a:rPr b="0" i="0" lang="en-US" sz="1000" u="none" cap="none" strike="noStrike">
                <a:solidFill>
                  <a:schemeClr val="dk1"/>
                </a:solidFill>
                <a:latin typeface="Times"/>
                <a:ea typeface="Times"/>
                <a:cs typeface="Times"/>
                <a:sym typeface="Times"/>
              </a:rPr>
              <a:t>transition interval</a:t>
            </a:r>
            <a:endParaRPr b="0" i="0" sz="1400" u="none" cap="none" strike="noStrike">
              <a:solidFill>
                <a:srgbClr val="000000"/>
              </a:solidFill>
              <a:latin typeface="Arial"/>
              <a:ea typeface="Arial"/>
              <a:cs typeface="Arial"/>
              <a:sym typeface="Arial"/>
            </a:endParaRPr>
          </a:p>
        </p:txBody>
      </p:sp>
      <p:sp>
        <p:nvSpPr>
          <p:cNvPr id="881" name="Google Shape;881;p74"/>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5"/>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87" name="Google Shape;887;p7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88" name="Google Shape;888;p75"/>
          <p:cNvSpPr txBox="1"/>
          <p:nvPr/>
        </p:nvSpPr>
        <p:spPr>
          <a:xfrm>
            <a:off x="228600" y="261937"/>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Reverse Recovery Time</a:t>
            </a:r>
            <a:endParaRPr b="0" i="0" sz="1400" u="none" cap="none" strike="noStrike">
              <a:solidFill>
                <a:srgbClr val="000000"/>
              </a:solidFill>
              <a:latin typeface="Arial"/>
              <a:ea typeface="Arial"/>
              <a:cs typeface="Arial"/>
              <a:sym typeface="Arial"/>
            </a:endParaRPr>
          </a:p>
        </p:txBody>
      </p:sp>
      <p:sp>
        <p:nvSpPr>
          <p:cNvPr id="889" name="Google Shape;889;p75"/>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descr="D:\FREELANCE\POWER POINT\BOYLESTAD\ARTS\CH 01\f_01044.jpg" id="890" name="Google Shape;890;p75"/>
          <p:cNvPicPr preferRelativeResize="0"/>
          <p:nvPr/>
        </p:nvPicPr>
        <p:blipFill rotWithShape="1">
          <a:blip r:embed="rId3">
            <a:alphaModFix/>
          </a:blip>
          <a:srcRect b="0" l="0" r="0" t="0"/>
          <a:stretch/>
        </p:blipFill>
        <p:spPr>
          <a:xfrm>
            <a:off x="1981200" y="1066800"/>
            <a:ext cx="4648200" cy="3103562"/>
          </a:xfrm>
          <a:prstGeom prst="rect">
            <a:avLst/>
          </a:prstGeom>
          <a:noFill/>
          <a:ln>
            <a:noFill/>
          </a:ln>
        </p:spPr>
      </p:pic>
      <p:sp>
        <p:nvSpPr>
          <p:cNvPr id="891" name="Google Shape;891;p75"/>
          <p:cNvSpPr txBox="1"/>
          <p:nvPr/>
        </p:nvSpPr>
        <p:spPr>
          <a:xfrm>
            <a:off x="457200" y="4267200"/>
            <a:ext cx="8458200" cy="16319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Reverse Recovery Time is an important consideration in high-speed switching applications.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Most commercially available switching diodes have a </a:t>
            </a: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rr</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in the range of a few nanoseconds to 1 ms.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Units are available, however, with a </a:t>
            </a:r>
            <a:r>
              <a:rPr b="0" i="1" lang="en-US" sz="1800" u="none" cap="none" strike="noStrike">
                <a:solidFill>
                  <a:schemeClr val="dk1"/>
                </a:solidFill>
                <a:latin typeface="Times"/>
                <a:ea typeface="Times"/>
                <a:cs typeface="Times"/>
                <a:sym typeface="Times"/>
              </a:rPr>
              <a:t>t</a:t>
            </a:r>
            <a:r>
              <a:rPr b="0" baseline="-25000" i="1" lang="en-US" sz="1800" u="none" cap="none" strike="noStrike">
                <a:solidFill>
                  <a:schemeClr val="dk1"/>
                </a:solidFill>
                <a:latin typeface="Times"/>
                <a:ea typeface="Times"/>
                <a:cs typeface="Times"/>
                <a:sym typeface="Times"/>
              </a:rPr>
              <a:t>rr</a:t>
            </a:r>
            <a:r>
              <a:rPr b="0" i="1" lang="en-US" sz="1800" u="none" cap="none" strike="noStrike">
                <a:solidFill>
                  <a:schemeClr val="dk1"/>
                </a:solidFill>
                <a:latin typeface="Times"/>
                <a:ea typeface="Times"/>
                <a:cs typeface="Times"/>
                <a:sym typeface="Times"/>
              </a:rPr>
              <a:t> </a:t>
            </a:r>
            <a:r>
              <a:rPr b="0" i="0" lang="en-US" sz="1800" u="none" cap="none" strike="noStrike">
                <a:solidFill>
                  <a:schemeClr val="dk1"/>
                </a:solidFill>
                <a:latin typeface="Times"/>
                <a:ea typeface="Times"/>
                <a:cs typeface="Times"/>
                <a:sym typeface="Times"/>
              </a:rPr>
              <a:t>of only a few hundred picoseconds (10</a:t>
            </a:r>
            <a:r>
              <a:rPr b="0" baseline="30000" i="0" lang="en-US" sz="1800" u="none" cap="none" strike="noStrike">
                <a:solidFill>
                  <a:schemeClr val="dk1"/>
                </a:solidFill>
                <a:latin typeface="Times"/>
                <a:ea typeface="Times"/>
                <a:cs typeface="Times"/>
                <a:sym typeface="Times"/>
              </a:rPr>
              <a:t>-12</a:t>
            </a:r>
            <a:r>
              <a:rPr b="0" i="0" lang="en-US" sz="1800" u="none" cap="none" strike="noStrike">
                <a:solidFill>
                  <a:schemeClr val="dk1"/>
                </a:solidFill>
                <a:latin typeface="Times"/>
                <a:ea typeface="Times"/>
                <a:cs typeface="Times"/>
                <a:sym typeface="Times"/>
              </a:rPr>
              <a:t> s)</a:t>
            </a:r>
            <a:endParaRPr b="0" i="0" sz="1400" u="none" cap="none" strike="noStrike">
              <a:solidFill>
                <a:srgbClr val="000000"/>
              </a:solidFill>
              <a:latin typeface="Arial"/>
              <a:ea typeface="Arial"/>
              <a:cs typeface="Arial"/>
              <a:sym typeface="Arial"/>
            </a:endParaRPr>
          </a:p>
        </p:txBody>
      </p:sp>
      <p:sp>
        <p:nvSpPr>
          <p:cNvPr id="892" name="Google Shape;892;p75"/>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6"/>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98" name="Google Shape;898;p7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899" name="Google Shape;899;p76"/>
          <p:cNvSpPr txBox="1"/>
          <p:nvPr/>
        </p:nvSpPr>
        <p:spPr>
          <a:xfrm>
            <a:off x="228600" y="228600"/>
            <a:ext cx="79248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Diode Specification sheet</a:t>
            </a:r>
            <a:endParaRPr b="0" i="0" sz="1400" u="none" cap="none" strike="noStrike">
              <a:solidFill>
                <a:srgbClr val="000000"/>
              </a:solidFill>
              <a:latin typeface="Arial"/>
              <a:ea typeface="Arial"/>
              <a:cs typeface="Arial"/>
              <a:sym typeface="Arial"/>
            </a:endParaRPr>
          </a:p>
        </p:txBody>
      </p:sp>
      <p:sp>
        <p:nvSpPr>
          <p:cNvPr id="900" name="Google Shape;900;p76"/>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descr="D:\FREELANCE\POWER POINT\BOYLESTAD\MISSING ARTS\CHAP01\boy_f_01040.jpg" id="901" name="Google Shape;901;p76"/>
          <p:cNvPicPr preferRelativeResize="0"/>
          <p:nvPr/>
        </p:nvPicPr>
        <p:blipFill rotWithShape="1">
          <a:blip r:embed="rId3">
            <a:alphaModFix/>
          </a:blip>
          <a:srcRect b="0" l="0" r="0" t="0"/>
          <a:stretch/>
        </p:blipFill>
        <p:spPr>
          <a:xfrm>
            <a:off x="304800" y="685800"/>
            <a:ext cx="8229600" cy="5486400"/>
          </a:xfrm>
          <a:prstGeom prst="rect">
            <a:avLst/>
          </a:prstGeom>
          <a:noFill/>
          <a:ln>
            <a:noFill/>
          </a:ln>
        </p:spPr>
      </p:pic>
      <p:sp>
        <p:nvSpPr>
          <p:cNvPr id="902" name="Google Shape;902;p76"/>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7"/>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08" name="Google Shape;908;p7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09" name="Google Shape;909;p77"/>
          <p:cNvSpPr txBox="1"/>
          <p:nvPr/>
        </p:nvSpPr>
        <p:spPr>
          <a:xfrm>
            <a:off x="152400" y="304800"/>
            <a:ext cx="84582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Zener Diodes</a:t>
            </a:r>
            <a:endParaRPr b="0" i="0" sz="1400" u="none" cap="none" strike="noStrike">
              <a:solidFill>
                <a:srgbClr val="000000"/>
              </a:solidFill>
              <a:latin typeface="Arial"/>
              <a:ea typeface="Arial"/>
              <a:cs typeface="Arial"/>
              <a:sym typeface="Arial"/>
            </a:endParaRPr>
          </a:p>
        </p:txBody>
      </p:sp>
      <p:sp>
        <p:nvSpPr>
          <p:cNvPr id="910" name="Google Shape;910;p77"/>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911" name="Google Shape;911;p77"/>
          <p:cNvSpPr txBox="1"/>
          <p:nvPr/>
        </p:nvSpPr>
        <p:spPr>
          <a:xfrm>
            <a:off x="304800" y="1066800"/>
            <a:ext cx="8382000" cy="21701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 Zener diode operated in reverse bias at the Peak Inverse Voltage (PIV) called the Zener Voltage (V</a:t>
            </a:r>
            <a:r>
              <a:rPr b="0" baseline="-25000" i="0" lang="en-US" sz="1800" u="none" cap="none" strike="noStrike">
                <a:solidFill>
                  <a:schemeClr val="dk1"/>
                </a:solidFill>
                <a:latin typeface="Times"/>
                <a:ea typeface="Times"/>
                <a:cs typeface="Times"/>
                <a:sym typeface="Times"/>
              </a:rPr>
              <a:t>Z</a:t>
            </a:r>
            <a:r>
              <a:rPr b="0" i="0" lang="en-US" sz="1800" u="none" cap="none" strike="noStrike">
                <a:solidFill>
                  <a:schemeClr val="dk1"/>
                </a:solidFill>
                <a:latin typeface="Times"/>
                <a:ea typeface="Times"/>
                <a:cs typeface="Times"/>
                <a:sym typeface="Times"/>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location of the Zener region can be controlled by varying the doping levels.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An increase in doping that produces an increase in the number of added impurities, will decrease the Zener potential.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9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Common Zener Voltages: 1.8V to 200V</a:t>
            </a:r>
            <a:endParaRPr b="0" i="0" sz="1400" u="none" cap="none" strike="noStrike">
              <a:solidFill>
                <a:srgbClr val="000000"/>
              </a:solidFill>
              <a:latin typeface="Arial"/>
              <a:ea typeface="Arial"/>
              <a:cs typeface="Arial"/>
              <a:sym typeface="Arial"/>
            </a:endParaRPr>
          </a:p>
        </p:txBody>
      </p:sp>
      <p:pic>
        <p:nvPicPr>
          <p:cNvPr id="912" name="Google Shape;912;p77"/>
          <p:cNvPicPr preferRelativeResize="0"/>
          <p:nvPr/>
        </p:nvPicPr>
        <p:blipFill rotWithShape="1">
          <a:blip r:embed="rId3">
            <a:alphaModFix/>
          </a:blip>
          <a:srcRect b="0" l="0" r="0" t="0"/>
          <a:stretch/>
        </p:blipFill>
        <p:spPr>
          <a:xfrm>
            <a:off x="304800" y="3505200"/>
            <a:ext cx="1295400" cy="2200275"/>
          </a:xfrm>
          <a:prstGeom prst="rect">
            <a:avLst/>
          </a:prstGeom>
          <a:noFill/>
          <a:ln>
            <a:noFill/>
          </a:ln>
        </p:spPr>
      </p:pic>
      <p:pic>
        <p:nvPicPr>
          <p:cNvPr id="913" name="Google Shape;913;p77"/>
          <p:cNvPicPr preferRelativeResize="0"/>
          <p:nvPr/>
        </p:nvPicPr>
        <p:blipFill rotWithShape="1">
          <a:blip r:embed="rId4">
            <a:alphaModFix/>
          </a:blip>
          <a:srcRect b="0" l="0" r="0" t="0"/>
          <a:stretch/>
        </p:blipFill>
        <p:spPr>
          <a:xfrm>
            <a:off x="4408487" y="2709862"/>
            <a:ext cx="4583112" cy="3536950"/>
          </a:xfrm>
          <a:prstGeom prst="rect">
            <a:avLst/>
          </a:prstGeom>
          <a:noFill/>
          <a:ln>
            <a:noFill/>
          </a:ln>
        </p:spPr>
      </p:pic>
      <p:sp>
        <p:nvSpPr>
          <p:cNvPr id="914" name="Google Shape;914;p77"/>
          <p:cNvSpPr txBox="1"/>
          <p:nvPr/>
        </p:nvSpPr>
        <p:spPr>
          <a:xfrm>
            <a:off x="1981200" y="3429000"/>
            <a:ext cx="2884487"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1" lang="en-US" sz="1800" u="none" cap="none" strike="noStrike">
                <a:solidFill>
                  <a:schemeClr val="dk1"/>
                </a:solidFill>
                <a:latin typeface="Times"/>
                <a:ea typeface="Times"/>
                <a:cs typeface="Times"/>
                <a:sym typeface="Times"/>
              </a:rPr>
              <a:t>Zener diode characteristics with the equivalent model for each region</a:t>
            </a:r>
            <a:endParaRPr b="0" i="0" sz="1400" u="none" cap="none" strike="noStrike">
              <a:solidFill>
                <a:srgbClr val="000000"/>
              </a:solidFill>
              <a:latin typeface="Arial"/>
              <a:ea typeface="Arial"/>
              <a:cs typeface="Arial"/>
              <a:sym typeface="Arial"/>
            </a:endParaRPr>
          </a:p>
        </p:txBody>
      </p:sp>
      <p:cxnSp>
        <p:nvCxnSpPr>
          <p:cNvPr id="915" name="Google Shape;915;p77"/>
          <p:cNvCxnSpPr/>
          <p:nvPr/>
        </p:nvCxnSpPr>
        <p:spPr>
          <a:xfrm>
            <a:off x="4408487" y="4038600"/>
            <a:ext cx="696912" cy="314325"/>
          </a:xfrm>
          <a:prstGeom prst="straightConnector1">
            <a:avLst/>
          </a:prstGeom>
          <a:noFill/>
          <a:ln cap="flat" cmpd="sng" w="25400">
            <a:solidFill>
              <a:schemeClr val="dk1"/>
            </a:solidFill>
            <a:prstDash val="solid"/>
            <a:miter lim="800000"/>
            <a:headEnd len="sm" w="sm" type="none"/>
            <a:tailEnd len="med" w="med" type="stealth"/>
          </a:ln>
        </p:spPr>
      </p:cxnSp>
      <p:sp>
        <p:nvSpPr>
          <p:cNvPr id="916" name="Google Shape;916;p77"/>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8"/>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22" name="Google Shape;922;p78"/>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23" name="Google Shape;923;p78"/>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Light Emitting Diode (LED)</a:t>
            </a:r>
            <a:endParaRPr b="0" i="0" sz="1400" u="none" cap="none" strike="noStrike">
              <a:solidFill>
                <a:srgbClr val="000000"/>
              </a:solidFill>
              <a:latin typeface="Arial"/>
              <a:ea typeface="Arial"/>
              <a:cs typeface="Arial"/>
              <a:sym typeface="Arial"/>
            </a:endParaRPr>
          </a:p>
        </p:txBody>
      </p:sp>
      <p:sp>
        <p:nvSpPr>
          <p:cNvPr id="924" name="Google Shape;924;p78"/>
          <p:cNvSpPr txBox="1"/>
          <p:nvPr/>
        </p:nvSpPr>
        <p:spPr>
          <a:xfrm>
            <a:off x="228600" y="838200"/>
            <a:ext cx="8382000" cy="43545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The light-emitting diode is a diode that gives off visible or invisible (infrared) light when energized.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any forward-biased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junction there is, within the structure and primarily close to the junction, a recombination of holes and electrons.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This recombination requires that the energy possessed by the unbound free electrons be transferred to another state.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 all semiconductor </a:t>
            </a:r>
            <a:r>
              <a:rPr b="0" i="1" lang="en-US" sz="1800" u="none" cap="none" strike="noStrike">
                <a:solidFill>
                  <a:schemeClr val="dk1"/>
                </a:solidFill>
                <a:latin typeface="Times"/>
                <a:ea typeface="Times"/>
                <a:cs typeface="Times"/>
                <a:sym typeface="Times"/>
              </a:rPr>
              <a:t>p </a:t>
            </a:r>
            <a:r>
              <a:rPr b="0" i="0" lang="en-US" sz="1800" u="none" cap="none" strike="noStrike">
                <a:solidFill>
                  <a:schemeClr val="dk1"/>
                </a:solidFill>
                <a:latin typeface="Times"/>
                <a:ea typeface="Times"/>
                <a:cs typeface="Times"/>
                <a:sym typeface="Times"/>
              </a:rPr>
              <a:t>– </a:t>
            </a:r>
            <a:r>
              <a:rPr b="0" i="1" lang="en-US" sz="1800" u="none" cap="none" strike="noStrike">
                <a:solidFill>
                  <a:schemeClr val="dk1"/>
                </a:solidFill>
                <a:latin typeface="Times"/>
                <a:ea typeface="Times"/>
                <a:cs typeface="Times"/>
                <a:sym typeface="Times"/>
              </a:rPr>
              <a:t>n </a:t>
            </a:r>
            <a:r>
              <a:rPr b="0" i="0" lang="en-US" sz="1800" u="none" cap="none" strike="noStrike">
                <a:solidFill>
                  <a:schemeClr val="dk1"/>
                </a:solidFill>
                <a:latin typeface="Times"/>
                <a:ea typeface="Times"/>
                <a:cs typeface="Times"/>
                <a:sym typeface="Times"/>
              </a:rPr>
              <a:t>junctions some of this energy is given off in the form of heat and some in the form of photons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In Si and Ge diodes the greater percentage of the energy converted during recombination at the junction is dissipated in the form of heat within the structure, and the emitted light is insignificant.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Diodes constructed of GaAs emit light in the infrared (invisible) zone during the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recombination process at the p–n junction.</a:t>
            </a:r>
            <a:br>
              <a:rPr b="0" i="0" lang="en-US" sz="1800" u="none" cap="none" strike="noStrike">
                <a:solidFill>
                  <a:schemeClr val="dk1"/>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pic>
        <p:nvPicPr>
          <p:cNvPr descr="\\Coluas001\Users\Exchange\FOR BRYAN\all art\boy_f_01059.jpg" id="925" name="Google Shape;925;p78"/>
          <p:cNvPicPr preferRelativeResize="0"/>
          <p:nvPr/>
        </p:nvPicPr>
        <p:blipFill rotWithShape="1">
          <a:blip r:embed="rId3">
            <a:alphaModFix/>
          </a:blip>
          <a:srcRect b="0" l="0" r="0" t="0"/>
          <a:stretch/>
        </p:blipFill>
        <p:spPr>
          <a:xfrm>
            <a:off x="5486400" y="5029200"/>
            <a:ext cx="1752600" cy="776287"/>
          </a:xfrm>
          <a:prstGeom prst="rect">
            <a:avLst/>
          </a:prstGeom>
          <a:noFill/>
          <a:ln>
            <a:noFill/>
          </a:ln>
        </p:spPr>
      </p:pic>
      <p:sp>
        <p:nvSpPr>
          <p:cNvPr id="926" name="Google Shape;926;p78"/>
          <p:cNvSpPr txBox="1"/>
          <p:nvPr/>
        </p:nvSpPr>
        <p:spPr>
          <a:xfrm>
            <a:off x="304800" y="4953000"/>
            <a:ext cx="5791200" cy="10001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Infrared LEDs have numerous applications: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60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Security systems,</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Remote control, etc. </a:t>
            </a:r>
            <a:endParaRPr b="0" i="0" sz="1400" u="none" cap="none" strike="noStrike">
              <a:solidFill>
                <a:srgbClr val="000000"/>
              </a:solidFill>
              <a:latin typeface="Arial"/>
              <a:ea typeface="Arial"/>
              <a:cs typeface="Arial"/>
              <a:sym typeface="Arial"/>
            </a:endParaRPr>
          </a:p>
        </p:txBody>
      </p:sp>
      <p:sp>
        <p:nvSpPr>
          <p:cNvPr id="927" name="Google Shape;927;p78"/>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928" name="Google Shape;928;p78"/>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9"/>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34" name="Google Shape;934;p7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35" name="Google Shape;935;p79"/>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Light Emitting Diode (LED)</a:t>
            </a:r>
            <a:endParaRPr b="0" i="0" sz="1400" u="none" cap="none" strike="noStrike">
              <a:solidFill>
                <a:srgbClr val="000000"/>
              </a:solidFill>
              <a:latin typeface="Arial"/>
              <a:ea typeface="Arial"/>
              <a:cs typeface="Arial"/>
              <a:sym typeface="Arial"/>
            </a:endParaRPr>
          </a:p>
        </p:txBody>
      </p:sp>
      <p:sp>
        <p:nvSpPr>
          <p:cNvPr id="936" name="Google Shape;936;p79"/>
          <p:cNvSpPr txBox="1"/>
          <p:nvPr/>
        </p:nvSpPr>
        <p:spPr>
          <a:xfrm>
            <a:off x="228600" y="838200"/>
            <a:ext cx="8382000" cy="3698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Some combinations of semiconductors can generate visible light</a:t>
            </a:r>
            <a:endParaRPr b="0" i="0" sz="1400" u="none" cap="none" strike="noStrike">
              <a:solidFill>
                <a:srgbClr val="000000"/>
              </a:solidFill>
              <a:latin typeface="Arial"/>
              <a:ea typeface="Arial"/>
              <a:cs typeface="Arial"/>
              <a:sym typeface="Arial"/>
            </a:endParaRPr>
          </a:p>
        </p:txBody>
      </p:sp>
      <p:pic>
        <p:nvPicPr>
          <p:cNvPr id="937" name="Google Shape;937;p79"/>
          <p:cNvPicPr preferRelativeResize="0"/>
          <p:nvPr/>
        </p:nvPicPr>
        <p:blipFill rotWithShape="1">
          <a:blip r:embed="rId3">
            <a:alphaModFix/>
          </a:blip>
          <a:srcRect b="0" l="0" r="0" t="0"/>
          <a:stretch/>
        </p:blipFill>
        <p:spPr>
          <a:xfrm>
            <a:off x="152400" y="1246187"/>
            <a:ext cx="5181600" cy="2743200"/>
          </a:xfrm>
          <a:prstGeom prst="rect">
            <a:avLst/>
          </a:prstGeom>
          <a:noFill/>
          <a:ln>
            <a:noFill/>
          </a:ln>
        </p:spPr>
      </p:pic>
      <p:sp>
        <p:nvSpPr>
          <p:cNvPr id="938" name="Google Shape;938;p79"/>
          <p:cNvSpPr txBox="1"/>
          <p:nvPr/>
        </p:nvSpPr>
        <p:spPr>
          <a:xfrm>
            <a:off x="5562600" y="1905000"/>
            <a:ext cx="35814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Aluminium gallium indium phosphide</a:t>
            </a:r>
            <a:endParaRPr b="0" i="0" sz="1400" u="none" cap="none" strike="noStrike">
              <a:solidFill>
                <a:srgbClr val="000000"/>
              </a:solidFill>
              <a:latin typeface="Arial"/>
              <a:ea typeface="Arial"/>
              <a:cs typeface="Arial"/>
              <a:sym typeface="Arial"/>
            </a:endParaRPr>
          </a:p>
        </p:txBody>
      </p:sp>
      <p:sp>
        <p:nvSpPr>
          <p:cNvPr id="939" name="Google Shape;939;p79"/>
          <p:cNvSpPr txBox="1"/>
          <p:nvPr/>
        </p:nvSpPr>
        <p:spPr>
          <a:xfrm>
            <a:off x="5551487" y="2171700"/>
            <a:ext cx="14493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Gallium nitride</a:t>
            </a:r>
            <a:endParaRPr b="0" i="0" sz="1400" u="none" cap="none" strike="noStrike">
              <a:solidFill>
                <a:srgbClr val="000000"/>
              </a:solidFill>
              <a:latin typeface="Arial"/>
              <a:ea typeface="Arial"/>
              <a:cs typeface="Arial"/>
              <a:sym typeface="Arial"/>
            </a:endParaRPr>
          </a:p>
        </p:txBody>
      </p:sp>
      <p:sp>
        <p:nvSpPr>
          <p:cNvPr id="940" name="Google Shape;940;p79"/>
          <p:cNvSpPr txBox="1"/>
          <p:nvPr/>
        </p:nvSpPr>
        <p:spPr>
          <a:xfrm>
            <a:off x="5557837" y="2420937"/>
            <a:ext cx="17541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Gallium phosphide</a:t>
            </a:r>
            <a:endParaRPr b="0" i="0" sz="1400" u="none" cap="none" strike="noStrike">
              <a:solidFill>
                <a:srgbClr val="000000"/>
              </a:solidFill>
              <a:latin typeface="Arial"/>
              <a:ea typeface="Arial"/>
              <a:cs typeface="Arial"/>
              <a:sym typeface="Arial"/>
            </a:endParaRPr>
          </a:p>
        </p:txBody>
      </p:sp>
      <p:sp>
        <p:nvSpPr>
          <p:cNvPr id="941" name="Google Shape;941;p79"/>
          <p:cNvSpPr txBox="1"/>
          <p:nvPr/>
        </p:nvSpPr>
        <p:spPr>
          <a:xfrm>
            <a:off x="5562600" y="2689225"/>
            <a:ext cx="2492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Gallium arsenide phosphide</a:t>
            </a:r>
            <a:endParaRPr b="0" i="0" sz="1400" u="none" cap="none" strike="noStrike">
              <a:solidFill>
                <a:srgbClr val="000000"/>
              </a:solidFill>
              <a:latin typeface="Arial"/>
              <a:ea typeface="Arial"/>
              <a:cs typeface="Arial"/>
              <a:sym typeface="Arial"/>
            </a:endParaRPr>
          </a:p>
        </p:txBody>
      </p:sp>
      <p:sp>
        <p:nvSpPr>
          <p:cNvPr id="942" name="Google Shape;942;p79"/>
          <p:cNvSpPr txBox="1"/>
          <p:nvPr/>
        </p:nvSpPr>
        <p:spPr>
          <a:xfrm>
            <a:off x="5561012" y="2981325"/>
            <a:ext cx="2492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Gallium arsenide phosphide</a:t>
            </a:r>
            <a:endParaRPr b="0" i="0" sz="1400" u="none" cap="none" strike="noStrike">
              <a:solidFill>
                <a:srgbClr val="000000"/>
              </a:solidFill>
              <a:latin typeface="Arial"/>
              <a:ea typeface="Arial"/>
              <a:cs typeface="Arial"/>
              <a:sym typeface="Arial"/>
            </a:endParaRPr>
          </a:p>
        </p:txBody>
      </p:sp>
      <p:sp>
        <p:nvSpPr>
          <p:cNvPr id="943" name="Google Shape;943;p79"/>
          <p:cNvSpPr txBox="1"/>
          <p:nvPr/>
        </p:nvSpPr>
        <p:spPr>
          <a:xfrm>
            <a:off x="5562600" y="3243262"/>
            <a:ext cx="14493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Gallium nitride</a:t>
            </a:r>
            <a:endParaRPr b="0" i="0" sz="1400" u="none" cap="none" strike="noStrike">
              <a:solidFill>
                <a:srgbClr val="000000"/>
              </a:solidFill>
              <a:latin typeface="Arial"/>
              <a:ea typeface="Arial"/>
              <a:cs typeface="Arial"/>
              <a:sym typeface="Arial"/>
            </a:endParaRPr>
          </a:p>
        </p:txBody>
      </p:sp>
      <p:sp>
        <p:nvSpPr>
          <p:cNvPr id="944" name="Google Shape;944;p79"/>
          <p:cNvSpPr txBox="1"/>
          <p:nvPr/>
        </p:nvSpPr>
        <p:spPr>
          <a:xfrm>
            <a:off x="5557837" y="3487737"/>
            <a:ext cx="33448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a:buNone/>
            </a:pPr>
            <a:r>
              <a:rPr b="0" i="0" lang="en-US" sz="1600" u="none" cap="none" strike="noStrike">
                <a:solidFill>
                  <a:schemeClr val="dk1"/>
                </a:solidFill>
                <a:latin typeface="Times"/>
                <a:ea typeface="Times"/>
                <a:cs typeface="Times"/>
                <a:sym typeface="Times"/>
              </a:rPr>
              <a:t>Aluminium gallium indium phosphide</a:t>
            </a:r>
            <a:endParaRPr b="0" i="0" sz="1400" u="none" cap="none" strike="noStrike">
              <a:solidFill>
                <a:srgbClr val="000000"/>
              </a:solidFill>
              <a:latin typeface="Arial"/>
              <a:ea typeface="Arial"/>
              <a:cs typeface="Arial"/>
              <a:sym typeface="Arial"/>
            </a:endParaRPr>
          </a:p>
        </p:txBody>
      </p:sp>
      <p:sp>
        <p:nvSpPr>
          <p:cNvPr id="945" name="Google Shape;945;p79"/>
          <p:cNvSpPr txBox="1"/>
          <p:nvPr/>
        </p:nvSpPr>
        <p:spPr>
          <a:xfrm>
            <a:off x="76200" y="4017962"/>
            <a:ext cx="86868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frequency spectrum for infrared light extends from about 100 THz (10</a:t>
            </a:r>
            <a:r>
              <a:rPr b="1" baseline="30000" i="1" lang="en-US" sz="1800" u="none" cap="none" strike="noStrike">
                <a:solidFill>
                  <a:schemeClr val="dk1"/>
                </a:solidFill>
                <a:latin typeface="Times"/>
                <a:ea typeface="Times"/>
                <a:cs typeface="Times"/>
                <a:sym typeface="Times"/>
              </a:rPr>
              <a:t>12</a:t>
            </a:r>
            <a:r>
              <a:rPr b="1" i="1" lang="en-US" sz="1800" u="none" cap="none" strike="noStrike">
                <a:solidFill>
                  <a:schemeClr val="dk1"/>
                </a:solidFill>
                <a:latin typeface="Times"/>
                <a:ea typeface="Times"/>
                <a:cs typeface="Times"/>
                <a:sym typeface="Times"/>
              </a:rPr>
              <a:t> ) to 400 THz, with the visible light spectrum extending from about 400 to 750 THz</a:t>
            </a:r>
            <a:endParaRPr b="0" i="0" sz="1400" u="none" cap="none" strike="noStrike">
              <a:solidFill>
                <a:srgbClr val="000000"/>
              </a:solidFill>
              <a:latin typeface="Arial"/>
              <a:ea typeface="Arial"/>
              <a:cs typeface="Arial"/>
              <a:sym typeface="Arial"/>
            </a:endParaRPr>
          </a:p>
        </p:txBody>
      </p:sp>
      <p:sp>
        <p:nvSpPr>
          <p:cNvPr id="946" name="Google Shape;946;p79"/>
          <p:cNvSpPr txBox="1"/>
          <p:nvPr/>
        </p:nvSpPr>
        <p:spPr>
          <a:xfrm>
            <a:off x="0" y="4648200"/>
            <a:ext cx="89916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response of the average human eye is about 350 nm to 800 nm with a peak near 550 nm</a:t>
            </a:r>
            <a:endParaRPr b="0" i="0" sz="1400" u="none" cap="none" strike="noStrike">
              <a:solidFill>
                <a:srgbClr val="000000"/>
              </a:solidFill>
              <a:latin typeface="Arial"/>
              <a:ea typeface="Arial"/>
              <a:cs typeface="Arial"/>
              <a:sym typeface="Arial"/>
            </a:endParaRPr>
          </a:p>
        </p:txBody>
      </p:sp>
      <p:pic>
        <p:nvPicPr>
          <p:cNvPr id="947" name="Google Shape;947;p79"/>
          <p:cNvPicPr preferRelativeResize="0"/>
          <p:nvPr/>
        </p:nvPicPr>
        <p:blipFill rotWithShape="1">
          <a:blip r:embed="rId4">
            <a:alphaModFix/>
          </a:blip>
          <a:srcRect b="0" l="0" r="0" t="0"/>
          <a:stretch/>
        </p:blipFill>
        <p:spPr>
          <a:xfrm>
            <a:off x="381000" y="5105400"/>
            <a:ext cx="1143000" cy="649287"/>
          </a:xfrm>
          <a:prstGeom prst="rect">
            <a:avLst/>
          </a:prstGeom>
          <a:noFill/>
          <a:ln>
            <a:noFill/>
          </a:ln>
        </p:spPr>
      </p:pic>
      <p:sp>
        <p:nvSpPr>
          <p:cNvPr id="948" name="Google Shape;948;p79"/>
          <p:cNvSpPr txBox="1"/>
          <p:nvPr/>
        </p:nvSpPr>
        <p:spPr>
          <a:xfrm>
            <a:off x="1676400" y="5245100"/>
            <a:ext cx="158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1.15]</a:t>
            </a:r>
            <a:endParaRPr b="0" i="0" sz="1400" u="none" cap="none" strike="noStrike">
              <a:solidFill>
                <a:srgbClr val="000000"/>
              </a:solidFill>
              <a:latin typeface="Arial"/>
              <a:ea typeface="Arial"/>
              <a:cs typeface="Arial"/>
              <a:sym typeface="Arial"/>
            </a:endParaRPr>
          </a:p>
        </p:txBody>
      </p:sp>
      <p:pic>
        <p:nvPicPr>
          <p:cNvPr id="949" name="Google Shape;949;p79"/>
          <p:cNvPicPr preferRelativeResize="0"/>
          <p:nvPr/>
        </p:nvPicPr>
        <p:blipFill rotWithShape="1">
          <a:blip r:embed="rId5">
            <a:alphaModFix/>
          </a:blip>
          <a:srcRect b="0" l="0" r="0" t="0"/>
          <a:stretch/>
        </p:blipFill>
        <p:spPr>
          <a:xfrm>
            <a:off x="1246187" y="5718175"/>
            <a:ext cx="4281487" cy="606425"/>
          </a:xfrm>
          <a:prstGeom prst="rect">
            <a:avLst/>
          </a:prstGeom>
          <a:noFill/>
          <a:ln>
            <a:noFill/>
          </a:ln>
        </p:spPr>
      </p:pic>
      <p:sp>
        <p:nvSpPr>
          <p:cNvPr id="950" name="Google Shape;950;p79"/>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951" name="Google Shape;951;p7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0"/>
          <p:cNvSpPr txBox="1"/>
          <p:nvPr/>
        </p:nvSpPr>
        <p:spPr>
          <a:xfrm>
            <a:off x="152400" y="6324600"/>
            <a:ext cx="2209800" cy="53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Times"/>
              <a:buNone/>
            </a:pPr>
            <a:br>
              <a:rPr b="1" i="0" lang="en-US" sz="9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57" name="Google Shape;957;p8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endParaRPr b="0" i="0" sz="1400" u="none" cap="none" strike="noStrike">
              <a:solidFill>
                <a:srgbClr val="000000"/>
              </a:solidFill>
              <a:latin typeface="Arial"/>
              <a:ea typeface="Arial"/>
              <a:cs typeface="Arial"/>
              <a:sym typeface="Arial"/>
            </a:endParaRPr>
          </a:p>
        </p:txBody>
      </p:sp>
      <p:sp>
        <p:nvSpPr>
          <p:cNvPr id="958" name="Google Shape;958;p80"/>
          <p:cNvSpPr txBox="1"/>
          <p:nvPr/>
        </p:nvSpPr>
        <p:spPr>
          <a:xfrm>
            <a:off x="152400" y="228600"/>
            <a:ext cx="86106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Light Emitting Diode (LED)</a:t>
            </a:r>
            <a:endParaRPr b="0" i="0" sz="1400" u="none" cap="none" strike="noStrike">
              <a:solidFill>
                <a:srgbClr val="000000"/>
              </a:solidFill>
              <a:latin typeface="Arial"/>
              <a:ea typeface="Arial"/>
              <a:cs typeface="Arial"/>
              <a:sym typeface="Arial"/>
            </a:endParaRPr>
          </a:p>
        </p:txBody>
      </p:sp>
      <p:sp>
        <p:nvSpPr>
          <p:cNvPr id="959" name="Google Shape;959;p80"/>
          <p:cNvSpPr txBox="1"/>
          <p:nvPr/>
        </p:nvSpPr>
        <p:spPr>
          <a:xfrm>
            <a:off x="6705600" y="64008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960" name="Google Shape;960;p80"/>
          <p:cNvPicPr preferRelativeResize="0"/>
          <p:nvPr/>
        </p:nvPicPr>
        <p:blipFill rotWithShape="1">
          <a:blip r:embed="rId3">
            <a:alphaModFix/>
          </a:blip>
          <a:srcRect b="0" l="0" r="0" t="0"/>
          <a:stretch/>
        </p:blipFill>
        <p:spPr>
          <a:xfrm>
            <a:off x="4899025" y="838200"/>
            <a:ext cx="3863975" cy="3267075"/>
          </a:xfrm>
          <a:prstGeom prst="rect">
            <a:avLst/>
          </a:prstGeom>
          <a:noFill/>
          <a:ln>
            <a:noFill/>
          </a:ln>
        </p:spPr>
      </p:pic>
      <p:sp>
        <p:nvSpPr>
          <p:cNvPr id="961" name="Google Shape;961;p80"/>
          <p:cNvSpPr txBox="1"/>
          <p:nvPr/>
        </p:nvSpPr>
        <p:spPr>
          <a:xfrm>
            <a:off x="304800" y="914400"/>
            <a:ext cx="4724400"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GaAs with its higher energy gap of 1.43 eV made it suitable for electromagnetic radiation of visible light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Si at 1.1 eV resulted primarily in heat dissipation on recombination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Relationship between energy gap and wavelength: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a:ea typeface="Times"/>
              <a:cs typeface="Times"/>
              <a:sym typeface="Times"/>
            </a:endParaRPr>
          </a:p>
        </p:txBody>
      </p:sp>
      <p:pic>
        <p:nvPicPr>
          <p:cNvPr id="962" name="Google Shape;962;p80"/>
          <p:cNvPicPr preferRelativeResize="0"/>
          <p:nvPr/>
        </p:nvPicPr>
        <p:blipFill rotWithShape="1">
          <a:blip r:embed="rId4">
            <a:alphaModFix/>
          </a:blip>
          <a:srcRect b="0" l="0" r="0" t="0"/>
          <a:stretch/>
        </p:blipFill>
        <p:spPr>
          <a:xfrm>
            <a:off x="990600" y="3048000"/>
            <a:ext cx="990600" cy="719137"/>
          </a:xfrm>
          <a:prstGeom prst="rect">
            <a:avLst/>
          </a:prstGeom>
          <a:noFill/>
          <a:ln>
            <a:noFill/>
          </a:ln>
        </p:spPr>
      </p:pic>
      <p:sp>
        <p:nvSpPr>
          <p:cNvPr id="963" name="Google Shape;963;p80"/>
          <p:cNvSpPr txBox="1"/>
          <p:nvPr/>
        </p:nvSpPr>
        <p:spPr>
          <a:xfrm>
            <a:off x="2514600" y="3222625"/>
            <a:ext cx="158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Times"/>
              <a:buNone/>
            </a:pPr>
            <a:r>
              <a:rPr b="0" i="0" lang="en-US" sz="1800" u="none" cap="none" strike="noStrike">
                <a:solidFill>
                  <a:schemeClr val="accent1"/>
                </a:solidFill>
                <a:latin typeface="Times"/>
                <a:ea typeface="Times"/>
                <a:cs typeface="Times"/>
                <a:sym typeface="Times"/>
              </a:rPr>
              <a:t>[Formula 1.16]</a:t>
            </a:r>
            <a:endParaRPr b="0" i="0" sz="1400" u="none" cap="none" strike="noStrike">
              <a:solidFill>
                <a:srgbClr val="000000"/>
              </a:solidFill>
              <a:latin typeface="Arial"/>
              <a:ea typeface="Arial"/>
              <a:cs typeface="Arial"/>
              <a:sym typeface="Arial"/>
            </a:endParaRPr>
          </a:p>
        </p:txBody>
      </p:sp>
      <p:pic>
        <p:nvPicPr>
          <p:cNvPr id="964" name="Google Shape;964;p80"/>
          <p:cNvPicPr preferRelativeResize="0"/>
          <p:nvPr/>
        </p:nvPicPr>
        <p:blipFill rotWithShape="1">
          <a:blip r:embed="rId5">
            <a:alphaModFix/>
          </a:blip>
          <a:srcRect b="0" l="0" r="0" t="0"/>
          <a:stretch/>
        </p:blipFill>
        <p:spPr>
          <a:xfrm>
            <a:off x="371475" y="3810000"/>
            <a:ext cx="4200525" cy="1046162"/>
          </a:xfrm>
          <a:prstGeom prst="rect">
            <a:avLst/>
          </a:prstGeom>
          <a:noFill/>
          <a:ln>
            <a:noFill/>
          </a:ln>
        </p:spPr>
      </p:pic>
      <p:sp>
        <p:nvSpPr>
          <p:cNvPr id="965" name="Google Shape;965;p80"/>
          <p:cNvSpPr txBox="1"/>
          <p:nvPr/>
        </p:nvSpPr>
        <p:spPr>
          <a:xfrm>
            <a:off x="304800" y="4876800"/>
            <a:ext cx="77089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for GaAs energy gap level: 1.43 eV, wavelength: 869 nm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for Si energy gap level: 1.1 eV, wavelength: 1130 nm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a:buNone/>
            </a:pPr>
            <a:r>
              <a:rPr b="0" i="0" lang="en-US" sz="1800" u="none" cap="none" strike="noStrike">
                <a:solidFill>
                  <a:schemeClr val="dk1"/>
                </a:solidFill>
                <a:latin typeface="Times"/>
                <a:ea typeface="Times"/>
                <a:cs typeface="Times"/>
                <a:sym typeface="Times"/>
              </a:rPr>
              <a:t>For GaAsP energy gap level: 1.9 eV, wavelength: 654 nm (center of the red zone)</a:t>
            </a:r>
            <a:endParaRPr b="0" i="0" sz="1400" u="none" cap="none" strike="noStrike">
              <a:solidFill>
                <a:srgbClr val="000000"/>
              </a:solidFill>
              <a:latin typeface="Arial"/>
              <a:ea typeface="Arial"/>
              <a:cs typeface="Arial"/>
              <a:sym typeface="Arial"/>
            </a:endParaRPr>
          </a:p>
        </p:txBody>
      </p:sp>
      <p:sp>
        <p:nvSpPr>
          <p:cNvPr id="966" name="Google Shape;966;p80"/>
          <p:cNvSpPr txBox="1"/>
          <p:nvPr/>
        </p:nvSpPr>
        <p:spPr>
          <a:xfrm>
            <a:off x="304800" y="5715000"/>
            <a:ext cx="83058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a:buNone/>
            </a:pPr>
            <a:r>
              <a:rPr b="1" i="1" lang="en-US" sz="1800" u="none" cap="none" strike="noStrike">
                <a:solidFill>
                  <a:schemeClr val="dk1"/>
                </a:solidFill>
                <a:latin typeface="Times"/>
                <a:ea typeface="Times"/>
                <a:cs typeface="Times"/>
                <a:sym typeface="Times"/>
              </a:rPr>
              <a:t>The wavelength and frequency of light of a specific color are directly related to the energy band gap of the material</a:t>
            </a:r>
            <a:endParaRPr b="0" i="0" sz="1400" u="none" cap="none" strike="noStrike">
              <a:solidFill>
                <a:srgbClr val="000000"/>
              </a:solidFill>
              <a:latin typeface="Arial"/>
              <a:ea typeface="Arial"/>
              <a:cs typeface="Arial"/>
              <a:sym typeface="Arial"/>
            </a:endParaRPr>
          </a:p>
        </p:txBody>
      </p:sp>
      <p:sp>
        <p:nvSpPr>
          <p:cNvPr id="967" name="Google Shape;967;p8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nvSpPr>
        <p:spPr>
          <a:xfrm>
            <a:off x="67627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Applications</a:t>
            </a:r>
            <a:endParaRPr b="0" i="0" sz="1400" u="none" cap="none" strike="noStrike">
              <a:solidFill>
                <a:srgbClr val="000000"/>
              </a:solidFill>
              <a:latin typeface="Arial"/>
              <a:ea typeface="Arial"/>
              <a:cs typeface="Arial"/>
              <a:sym typeface="Arial"/>
            </a:endParaRPr>
          </a:p>
        </p:txBody>
      </p:sp>
      <p:sp>
        <p:nvSpPr>
          <p:cNvPr id="164" name="Google Shape;164;p19"/>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165" name="Google Shape;165;p19"/>
          <p:cNvGrpSpPr/>
          <p:nvPr/>
        </p:nvGrpSpPr>
        <p:grpSpPr>
          <a:xfrm>
            <a:off x="533400" y="1447800"/>
            <a:ext cx="8186737" cy="2605087"/>
            <a:chOff x="533400" y="1447800"/>
            <a:chExt cx="8186737" cy="2605087"/>
          </a:xfrm>
        </p:grpSpPr>
        <p:pic>
          <p:nvPicPr>
            <p:cNvPr id="166" name="Google Shape;166;p19"/>
            <p:cNvPicPr preferRelativeResize="0"/>
            <p:nvPr/>
          </p:nvPicPr>
          <p:blipFill rotWithShape="1">
            <a:blip r:embed="rId3">
              <a:alphaModFix/>
            </a:blip>
            <a:srcRect b="0" l="0" r="0" t="0"/>
            <a:stretch/>
          </p:blipFill>
          <p:spPr>
            <a:xfrm>
              <a:off x="704850" y="2514600"/>
              <a:ext cx="8015287" cy="1538287"/>
            </a:xfrm>
            <a:prstGeom prst="rect">
              <a:avLst/>
            </a:prstGeom>
            <a:noFill/>
            <a:ln>
              <a:noFill/>
            </a:ln>
          </p:spPr>
        </p:pic>
        <p:pic>
          <p:nvPicPr>
            <p:cNvPr id="167" name="Google Shape;167;p19"/>
            <p:cNvPicPr preferRelativeResize="0"/>
            <p:nvPr/>
          </p:nvPicPr>
          <p:blipFill rotWithShape="1">
            <a:blip r:embed="rId4">
              <a:alphaModFix/>
            </a:blip>
            <a:srcRect b="0" l="0" r="0" t="0"/>
            <a:stretch/>
          </p:blipFill>
          <p:spPr>
            <a:xfrm>
              <a:off x="533400" y="1447800"/>
              <a:ext cx="7620000" cy="800100"/>
            </a:xfrm>
            <a:prstGeom prst="rect">
              <a:avLst/>
            </a:prstGeom>
            <a:noFill/>
            <a:ln>
              <a:noFill/>
            </a:ln>
          </p:spPr>
        </p:pic>
      </p:grpSp>
      <p:pic>
        <p:nvPicPr>
          <p:cNvPr id="168" name="Google Shape;168;p19"/>
          <p:cNvPicPr preferRelativeResize="0"/>
          <p:nvPr/>
        </p:nvPicPr>
        <p:blipFill rotWithShape="1">
          <a:blip r:embed="rId5">
            <a:alphaModFix/>
          </a:blip>
          <a:srcRect b="0" l="0" r="0" t="0"/>
          <a:stretch/>
        </p:blipFill>
        <p:spPr>
          <a:xfrm>
            <a:off x="533400" y="4495800"/>
            <a:ext cx="7553325" cy="1152525"/>
          </a:xfrm>
          <a:prstGeom prst="rect">
            <a:avLst/>
          </a:prstGeom>
          <a:noFill/>
          <a:ln>
            <a:noFill/>
          </a:ln>
        </p:spPr>
      </p:pic>
      <p:sp>
        <p:nvSpPr>
          <p:cNvPr id="169" name="Google Shape;169;p19"/>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nvSpPr>
        <p:spPr>
          <a:xfrm>
            <a:off x="704850"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Applications</a:t>
            </a:r>
            <a:endParaRPr b="0" i="0" sz="1400" u="none" cap="none" strike="noStrike">
              <a:solidFill>
                <a:srgbClr val="000000"/>
              </a:solidFill>
              <a:latin typeface="Arial"/>
              <a:ea typeface="Arial"/>
              <a:cs typeface="Arial"/>
              <a:sym typeface="Arial"/>
            </a:endParaRPr>
          </a:p>
        </p:txBody>
      </p:sp>
      <p:sp>
        <p:nvSpPr>
          <p:cNvPr id="175" name="Google Shape;175;p20"/>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pic>
        <p:nvPicPr>
          <p:cNvPr id="176" name="Google Shape;176;p20"/>
          <p:cNvPicPr preferRelativeResize="0"/>
          <p:nvPr/>
        </p:nvPicPr>
        <p:blipFill rotWithShape="1">
          <a:blip r:embed="rId3">
            <a:alphaModFix/>
          </a:blip>
          <a:srcRect b="0" l="0" r="0" t="0"/>
          <a:stretch/>
        </p:blipFill>
        <p:spPr>
          <a:xfrm>
            <a:off x="676275" y="1700212"/>
            <a:ext cx="3019425" cy="504825"/>
          </a:xfrm>
          <a:prstGeom prst="rect">
            <a:avLst/>
          </a:prstGeom>
          <a:noFill/>
          <a:ln>
            <a:noFill/>
          </a:ln>
        </p:spPr>
      </p:pic>
      <p:pic>
        <p:nvPicPr>
          <p:cNvPr id="177" name="Google Shape;177;p20"/>
          <p:cNvPicPr preferRelativeResize="0"/>
          <p:nvPr/>
        </p:nvPicPr>
        <p:blipFill rotWithShape="1">
          <a:blip r:embed="rId4">
            <a:alphaModFix/>
          </a:blip>
          <a:srcRect b="0" l="0" r="0" t="0"/>
          <a:stretch/>
        </p:blipFill>
        <p:spPr>
          <a:xfrm>
            <a:off x="1190625" y="2538412"/>
            <a:ext cx="6900862" cy="1330325"/>
          </a:xfrm>
          <a:prstGeom prst="rect">
            <a:avLst/>
          </a:prstGeom>
          <a:noFill/>
          <a:ln>
            <a:noFill/>
          </a:ln>
        </p:spPr>
      </p:pic>
      <p:pic>
        <p:nvPicPr>
          <p:cNvPr id="178" name="Google Shape;178;p20"/>
          <p:cNvPicPr preferRelativeResize="0"/>
          <p:nvPr/>
        </p:nvPicPr>
        <p:blipFill rotWithShape="1">
          <a:blip r:embed="rId5">
            <a:alphaModFix/>
          </a:blip>
          <a:srcRect b="0" l="0" r="0" t="0"/>
          <a:stretch/>
        </p:blipFill>
        <p:spPr>
          <a:xfrm>
            <a:off x="1190625" y="4138612"/>
            <a:ext cx="6900862" cy="1042987"/>
          </a:xfrm>
          <a:prstGeom prst="rect">
            <a:avLst/>
          </a:prstGeom>
          <a:noFill/>
          <a:ln>
            <a:noFill/>
          </a:ln>
        </p:spPr>
      </p:pic>
      <p:sp>
        <p:nvSpPr>
          <p:cNvPr id="179" name="Google Shape;179;p20"/>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nvSpPr>
        <p:spPr>
          <a:xfrm>
            <a:off x="695325" y="238125"/>
            <a:ext cx="792797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3200"/>
              <a:buFont typeface="Times"/>
              <a:buNone/>
            </a:pPr>
            <a:r>
              <a:rPr b="1" i="0" lang="en-US" sz="3200" u="none" cap="none" strike="noStrike">
                <a:solidFill>
                  <a:schemeClr val="accent2"/>
                </a:solidFill>
                <a:latin typeface="Times"/>
                <a:ea typeface="Times"/>
                <a:cs typeface="Times"/>
                <a:sym typeface="Times"/>
              </a:rPr>
              <a:t>Atomic Structure</a:t>
            </a:r>
            <a:endParaRPr b="0" i="0" sz="1400" u="none" cap="none" strike="noStrike">
              <a:solidFill>
                <a:srgbClr val="000000"/>
              </a:solidFill>
              <a:latin typeface="Arial"/>
              <a:ea typeface="Arial"/>
              <a:cs typeface="Arial"/>
              <a:sym typeface="Arial"/>
            </a:endParaRPr>
          </a:p>
        </p:txBody>
      </p:sp>
      <p:sp>
        <p:nvSpPr>
          <p:cNvPr id="185" name="Google Shape;185;p21"/>
          <p:cNvSpPr txBox="1"/>
          <p:nvPr/>
        </p:nvSpPr>
        <p:spPr>
          <a:xfrm>
            <a:off x="6781800" y="6324600"/>
            <a:ext cx="2286000" cy="685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800"/>
              <a:buFont typeface="Times"/>
              <a:buNone/>
            </a:pPr>
            <a:r>
              <a:rPr b="0" i="0" lang="en-US" sz="800" u="none" cap="none" strike="noStrike">
                <a:solidFill>
                  <a:schemeClr val="dk2"/>
                </a:solidFill>
                <a:latin typeface="Times"/>
                <a:ea typeface="Times"/>
                <a:cs typeface="Times"/>
                <a:sym typeface="Times"/>
              </a:rPr>
              <a:t>Independent University Bangladesh (IUB)</a:t>
            </a:r>
            <a:br>
              <a:rPr b="0" i="0" lang="en-US" sz="800" u="none" cap="none" strike="noStrike">
                <a:solidFill>
                  <a:schemeClr val="dk2"/>
                </a:solidFill>
                <a:latin typeface="Times"/>
                <a:ea typeface="Times"/>
                <a:cs typeface="Times"/>
                <a:sym typeface="Times"/>
              </a:rPr>
            </a:br>
            <a:br>
              <a:rPr b="0" i="0" lang="en-US" sz="800" u="none" cap="none" strike="noStrike">
                <a:solidFill>
                  <a:schemeClr val="dk2"/>
                </a:solidFill>
                <a:latin typeface="Times"/>
                <a:ea typeface="Times"/>
                <a:cs typeface="Times"/>
                <a:sym typeface="Times"/>
              </a:rPr>
            </a:br>
            <a:r>
              <a:rPr b="0" i="0" lang="en-US" sz="800" u="none" cap="none" strike="noStrike">
                <a:solidFill>
                  <a:schemeClr val="dk2"/>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grpSp>
        <p:nvGrpSpPr>
          <p:cNvPr id="186" name="Google Shape;186;p21"/>
          <p:cNvGrpSpPr/>
          <p:nvPr/>
        </p:nvGrpSpPr>
        <p:grpSpPr>
          <a:xfrm>
            <a:off x="914400" y="1295400"/>
            <a:ext cx="7196137" cy="4573587"/>
            <a:chOff x="914400" y="1295400"/>
            <a:chExt cx="7196138" cy="4574016"/>
          </a:xfrm>
        </p:grpSpPr>
        <p:pic>
          <p:nvPicPr>
            <p:cNvPr id="187" name="Google Shape;187;p21"/>
            <p:cNvPicPr preferRelativeResize="0"/>
            <p:nvPr/>
          </p:nvPicPr>
          <p:blipFill rotWithShape="1">
            <a:blip r:embed="rId3">
              <a:alphaModFix/>
            </a:blip>
            <a:srcRect b="0" l="0" r="0" t="0"/>
            <a:stretch/>
          </p:blipFill>
          <p:spPr>
            <a:xfrm>
              <a:off x="914400" y="1718469"/>
              <a:ext cx="3552825" cy="3009900"/>
            </a:xfrm>
            <a:prstGeom prst="rect">
              <a:avLst/>
            </a:prstGeom>
            <a:noFill/>
            <a:ln>
              <a:noFill/>
            </a:ln>
          </p:spPr>
        </p:pic>
        <p:grpSp>
          <p:nvGrpSpPr>
            <p:cNvPr id="188" name="Google Shape;188;p21"/>
            <p:cNvGrpSpPr/>
            <p:nvPr/>
          </p:nvGrpSpPr>
          <p:grpSpPr>
            <a:xfrm>
              <a:off x="5181600" y="1295400"/>
              <a:ext cx="2928938" cy="4574016"/>
              <a:chOff x="5257800" y="683784"/>
              <a:chExt cx="2928938" cy="4574016"/>
            </a:xfrm>
          </p:grpSpPr>
          <p:pic>
            <p:nvPicPr>
              <p:cNvPr id="189" name="Google Shape;189;p21"/>
              <p:cNvPicPr preferRelativeResize="0"/>
              <p:nvPr/>
            </p:nvPicPr>
            <p:blipFill rotWithShape="1">
              <a:blip r:embed="rId4">
                <a:alphaModFix/>
              </a:blip>
              <a:srcRect b="0" l="0" r="0" t="0"/>
              <a:stretch/>
            </p:blipFill>
            <p:spPr>
              <a:xfrm>
                <a:off x="5257800" y="1189038"/>
                <a:ext cx="2928938" cy="4068762"/>
              </a:xfrm>
              <a:prstGeom prst="rect">
                <a:avLst/>
              </a:prstGeom>
              <a:noFill/>
              <a:ln>
                <a:noFill/>
              </a:ln>
            </p:spPr>
          </p:pic>
          <p:pic>
            <p:nvPicPr>
              <p:cNvPr descr="Niels Bohr - Wikipedia" id="190" name="Google Shape;190;p21"/>
              <p:cNvPicPr preferRelativeResize="0"/>
              <p:nvPr/>
            </p:nvPicPr>
            <p:blipFill rotWithShape="1">
              <a:blip r:embed="rId5">
                <a:alphaModFix/>
              </a:blip>
              <a:srcRect b="0" l="0" r="0" t="0"/>
              <a:stretch/>
            </p:blipFill>
            <p:spPr>
              <a:xfrm>
                <a:off x="5257800" y="683784"/>
                <a:ext cx="2928938" cy="4119826"/>
              </a:xfrm>
              <a:prstGeom prst="rect">
                <a:avLst/>
              </a:prstGeom>
              <a:noFill/>
              <a:ln>
                <a:noFill/>
              </a:ln>
            </p:spPr>
          </p:pic>
        </p:grpSp>
      </p:grpSp>
      <p:sp>
        <p:nvSpPr>
          <p:cNvPr id="191" name="Google Shape;191;p21"/>
          <p:cNvSpPr txBox="1"/>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 Pearson Template">
  <a:themeElements>
    <a:clrScheme name=" Pears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